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4">
  <p:sldMasterIdLst>
    <p:sldMasterId id="2147483922" r:id="rId1"/>
  </p:sldMasterIdLst>
  <p:notesMasterIdLst>
    <p:notesMasterId r:id="rId15"/>
  </p:notesMasterIdLst>
  <p:sldIdLst>
    <p:sldId id="256" r:id="rId2"/>
    <p:sldId id="648" r:id="rId3"/>
    <p:sldId id="258" r:id="rId4"/>
    <p:sldId id="277" r:id="rId5"/>
    <p:sldId id="272" r:id="rId6"/>
    <p:sldId id="653" r:id="rId7"/>
    <p:sldId id="274" r:id="rId8"/>
    <p:sldId id="275" r:id="rId9"/>
    <p:sldId id="261" r:id="rId10"/>
    <p:sldId id="263" r:id="rId11"/>
    <p:sldId id="266" r:id="rId12"/>
    <p:sldId id="271" r:id="rId13"/>
    <p:sldId id="652" r:id="rId14"/>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14"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94A586B-ECF5-43A5-873A-235B04D4ABAC}" type="datetimeFigureOut">
              <a:rPr lang="pl-PL" smtClean="0"/>
              <a:t>17.03.2023</a:t>
            </a:fld>
            <a:endParaRPr lang="pl-PL"/>
          </a:p>
        </p:txBody>
      </p:sp>
      <p:sp>
        <p:nvSpPr>
          <p:cNvPr id="4" name="Symbol zastępczy obrazu slajdu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B05B3BB7-4A49-46A1-9FE3-7281B5AB35B1}" type="slidenum">
              <a:rPr lang="pl-PL" smtClean="0"/>
              <a:t>‹#›</a:t>
            </a:fld>
            <a:endParaRPr lang="pl-PL"/>
          </a:p>
        </p:txBody>
      </p:sp>
    </p:spTree>
    <p:extLst>
      <p:ext uri="{BB962C8B-B14F-4D97-AF65-F5344CB8AC3E}">
        <p14:creationId xmlns:p14="http://schemas.microsoft.com/office/powerpoint/2010/main" val="4063451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7771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2D7F9BF7-BA1F-4DFC-83E3-DAF6D3541A41}" type="datetimeFigureOut">
              <a:rPr lang="pl-PL" smtClean="0"/>
              <a:t>17.03.2023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823942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2263376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5488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2642742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35596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2157985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3275455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248227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126558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D7F9BF7-BA1F-4DFC-83E3-DAF6D3541A41}" type="datetimeFigureOut">
              <a:rPr lang="pl-PL" smtClean="0"/>
              <a:t>17.03.2023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174333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D7F9BF7-BA1F-4DFC-83E3-DAF6D3541A41}" type="datetimeFigureOut">
              <a:rPr lang="pl-PL" smtClean="0"/>
              <a:t>17.03.2023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248438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D7F9BF7-BA1F-4DFC-83E3-DAF6D3541A41}" type="datetimeFigureOut">
              <a:rPr lang="pl-PL" smtClean="0"/>
              <a:t>17.03.2023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93988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2D7F9BF7-BA1F-4DFC-83E3-DAF6D3541A41}" type="datetimeFigureOut">
              <a:rPr lang="pl-PL" smtClean="0"/>
              <a:t>17.03.2023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103605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F9BF7-BA1F-4DFC-83E3-DAF6D3541A41}" type="datetimeFigureOut">
              <a:rPr lang="pl-PL" smtClean="0"/>
              <a:t>17.03.2023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23935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2D7F9BF7-BA1F-4DFC-83E3-DAF6D3541A41}" type="datetimeFigureOut">
              <a:rPr lang="pl-PL" smtClean="0"/>
              <a:t>17.03.2023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354691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2D7F9BF7-BA1F-4DFC-83E3-DAF6D3541A41}" type="datetimeFigureOut">
              <a:rPr lang="pl-PL" smtClean="0"/>
              <a:t>17.03.2023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7B1D68E-1391-48DF-9ED5-E1D07C6CBAD4}" type="slidenum">
              <a:rPr lang="pl-PL" smtClean="0"/>
              <a:t>‹#›</a:t>
            </a:fld>
            <a:endParaRPr lang="pl-PL"/>
          </a:p>
        </p:txBody>
      </p:sp>
    </p:spTree>
    <p:extLst>
      <p:ext uri="{BB962C8B-B14F-4D97-AF65-F5344CB8AC3E}">
        <p14:creationId xmlns:p14="http://schemas.microsoft.com/office/powerpoint/2010/main" val="107034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D7F9BF7-BA1F-4DFC-83E3-DAF6D3541A41}" type="datetimeFigureOut">
              <a:rPr lang="pl-PL" smtClean="0"/>
              <a:t>17.03.2023</a:t>
            </a:fld>
            <a:endParaRPr lang="pl-P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l-P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7B1D68E-1391-48DF-9ED5-E1D07C6CBAD4}" type="slidenum">
              <a:rPr lang="pl-PL" smtClean="0"/>
              <a:t>‹#›</a:t>
            </a:fld>
            <a:endParaRPr lang="pl-PL"/>
          </a:p>
        </p:txBody>
      </p:sp>
    </p:spTree>
    <p:extLst>
      <p:ext uri="{BB962C8B-B14F-4D97-AF65-F5344CB8AC3E}">
        <p14:creationId xmlns:p14="http://schemas.microsoft.com/office/powerpoint/2010/main" val="4190847885"/>
      </p:ext>
    </p:extLst>
  </p:cSld>
  <p:clrMap bg1="dk1" tx1="lt1" bg2="dk2"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371600" y="631296"/>
            <a:ext cx="9144000" cy="2387600"/>
          </a:xfrm>
        </p:spPr>
        <p:txBody>
          <a:bodyPr>
            <a:normAutofit/>
          </a:bodyPr>
          <a:lstStyle/>
          <a:p>
            <a:pPr algn="ctr"/>
            <a:r>
              <a:rPr lang="pl-PL" sz="4800" b="1" dirty="0">
                <a:solidFill>
                  <a:srgbClr val="002060"/>
                </a:solidFill>
                <a:latin typeface="Arial" panose="020B0604020202020204" pitchFamily="34" charset="0"/>
                <a:cs typeface="Arial" panose="020B0604020202020204" pitchFamily="34" charset="0"/>
              </a:rPr>
              <a:t>Gospodarka odpadami komunalnymi w Łodzi</a:t>
            </a:r>
          </a:p>
        </p:txBody>
      </p:sp>
      <p:sp>
        <p:nvSpPr>
          <p:cNvPr id="3" name="Podtytuł 2"/>
          <p:cNvSpPr>
            <a:spLocks noGrp="1"/>
          </p:cNvSpPr>
          <p:nvPr>
            <p:ph type="subTitle" idx="1"/>
          </p:nvPr>
        </p:nvSpPr>
        <p:spPr>
          <a:xfrm>
            <a:off x="2929861" y="3429000"/>
            <a:ext cx="5181206" cy="800911"/>
          </a:xfrm>
        </p:spPr>
        <p:txBody>
          <a:bodyPr>
            <a:normAutofit/>
          </a:bodyPr>
          <a:lstStyle/>
          <a:p>
            <a:pPr algn="r"/>
            <a:r>
              <a:rPr lang="pl-PL" sz="2000" dirty="0">
                <a:solidFill>
                  <a:srgbClr val="C00000"/>
                </a:solidFill>
                <a:latin typeface="Arial" panose="020B0604020202020204" pitchFamily="34" charset="0"/>
                <a:cs typeface="Arial" panose="020B0604020202020204" pitchFamily="34" charset="0"/>
              </a:rPr>
              <a:t>Przyjęte rozwiązania, informacje, wyzwania </a:t>
            </a:r>
            <a:br>
              <a:rPr lang="pl-PL" sz="2000" dirty="0">
                <a:solidFill>
                  <a:srgbClr val="C00000"/>
                </a:solidFill>
                <a:latin typeface="Arial" panose="020B0604020202020204" pitchFamily="34" charset="0"/>
                <a:cs typeface="Arial" panose="020B0604020202020204" pitchFamily="34" charset="0"/>
              </a:rPr>
            </a:br>
            <a:r>
              <a:rPr lang="pl-PL" sz="2000" dirty="0">
                <a:solidFill>
                  <a:srgbClr val="C00000"/>
                </a:solidFill>
                <a:latin typeface="Arial" panose="020B0604020202020204" pitchFamily="34" charset="0"/>
                <a:cs typeface="Arial" panose="020B0604020202020204" pitchFamily="34" charset="0"/>
              </a:rPr>
              <a:t>[ kwiecień 2023 r.]</a:t>
            </a:r>
          </a:p>
        </p:txBody>
      </p:sp>
    </p:spTree>
    <p:extLst>
      <p:ext uri="{BB962C8B-B14F-4D97-AF65-F5344CB8AC3E}">
        <p14:creationId xmlns:p14="http://schemas.microsoft.com/office/powerpoint/2010/main" val="81949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7766" y="348193"/>
            <a:ext cx="10515600" cy="710142"/>
          </a:xfrm>
        </p:spPr>
        <p:txBody>
          <a:bodyPr>
            <a:normAutofit/>
          </a:bodyPr>
          <a:lstStyle/>
          <a:p>
            <a:pPr algn="ctr"/>
            <a:r>
              <a:rPr lang="pl-PL" sz="2800" b="1" dirty="0">
                <a:solidFill>
                  <a:srgbClr val="002060"/>
                </a:solidFill>
                <a:latin typeface="Arial" panose="020B0604020202020204" pitchFamily="34" charset="0"/>
                <a:cs typeface="Arial" panose="020B0604020202020204" pitchFamily="34" charset="0"/>
              </a:rPr>
              <a:t>Działania inwestycyjne i edukacyjne</a:t>
            </a:r>
            <a:endParaRPr lang="pl-PL" sz="2800" dirty="0">
              <a:solidFill>
                <a:srgbClr val="002060"/>
              </a:solidFill>
            </a:endParaRPr>
          </a:p>
        </p:txBody>
      </p:sp>
      <p:sp>
        <p:nvSpPr>
          <p:cNvPr id="3" name="Symbol zastępczy zawartości 2"/>
          <p:cNvSpPr>
            <a:spLocks noGrp="1"/>
          </p:cNvSpPr>
          <p:nvPr>
            <p:ph idx="1"/>
          </p:nvPr>
        </p:nvSpPr>
        <p:spPr>
          <a:xfrm>
            <a:off x="918633" y="1413934"/>
            <a:ext cx="10354733" cy="4893733"/>
          </a:xfrm>
        </p:spPr>
        <p:txBody>
          <a:bodyPr>
            <a:normAutofit fontScale="92500" lnSpcReduction="20000"/>
          </a:bodyPr>
          <a:lstStyle/>
          <a:p>
            <a:pPr algn="just"/>
            <a:r>
              <a:rPr lang="pl-PL" sz="2000" dirty="0">
                <a:solidFill>
                  <a:srgbClr val="C00000"/>
                </a:solidFill>
                <a:latin typeface="Arial" panose="020B0604020202020204" pitchFamily="34" charset="0"/>
                <a:cs typeface="Arial" panose="020B0604020202020204" pitchFamily="34" charset="0"/>
              </a:rPr>
              <a:t>Rozbudowa Łódzkiego Centrum Recyklingu,</a:t>
            </a:r>
          </a:p>
          <a:p>
            <a:pPr algn="just"/>
            <a:endParaRPr lang="pl-PL" sz="2000" dirty="0">
              <a:solidFill>
                <a:srgbClr val="002060"/>
              </a:solidFill>
              <a:latin typeface="Arial" panose="020B0604020202020204" pitchFamily="34" charset="0"/>
              <a:cs typeface="Arial" panose="020B0604020202020204" pitchFamily="34" charset="0"/>
            </a:endParaRPr>
          </a:p>
          <a:p>
            <a:pPr algn="just"/>
            <a:r>
              <a:rPr lang="pl-PL" sz="2000" dirty="0">
                <a:solidFill>
                  <a:srgbClr val="002060"/>
                </a:solidFill>
                <a:latin typeface="Arial" panose="020B0604020202020204" pitchFamily="34" charset="0"/>
                <a:cs typeface="Arial" panose="020B0604020202020204" pitchFamily="34" charset="0"/>
              </a:rPr>
              <a:t>Budowa czwartego PSZOK-a wraz ze strefą umożliwiającą naprawy </a:t>
            </a:r>
            <a:br>
              <a:rPr lang="pl-PL" sz="2000" dirty="0">
                <a:solidFill>
                  <a:srgbClr val="002060"/>
                </a:solidFill>
                <a:latin typeface="Arial" panose="020B0604020202020204" pitchFamily="34" charset="0"/>
                <a:cs typeface="Arial" panose="020B0604020202020204" pitchFamily="34" charset="0"/>
              </a:rPr>
            </a:br>
            <a:r>
              <a:rPr lang="pl-PL" sz="2000" dirty="0">
                <a:solidFill>
                  <a:srgbClr val="002060"/>
                </a:solidFill>
                <a:latin typeface="Arial" panose="020B0604020202020204" pitchFamily="34" charset="0"/>
                <a:cs typeface="Arial" panose="020B0604020202020204" pitchFamily="34" charset="0"/>
              </a:rPr>
              <a:t>i przygotowywanie odpadów do ponownego użycia (utrata statusu odpadu),</a:t>
            </a:r>
          </a:p>
          <a:p>
            <a:pPr algn="just"/>
            <a:endParaRPr lang="pl-PL" sz="2000" dirty="0">
              <a:solidFill>
                <a:srgbClr val="002060"/>
              </a:solidFill>
              <a:latin typeface="Arial" panose="020B0604020202020204" pitchFamily="34" charset="0"/>
              <a:cs typeface="Arial" panose="020B0604020202020204" pitchFamily="34" charset="0"/>
            </a:endParaRPr>
          </a:p>
          <a:p>
            <a:pPr algn="just"/>
            <a:r>
              <a:rPr lang="pl-PL" sz="2000" dirty="0">
                <a:solidFill>
                  <a:srgbClr val="C00000"/>
                </a:solidFill>
                <a:latin typeface="Arial" panose="020B0604020202020204" pitchFamily="34" charset="0"/>
                <a:cs typeface="Arial" panose="020B0604020202020204" pitchFamily="34" charset="0"/>
              </a:rPr>
              <a:t>Organizowanie eventów o tematyce ekologicznej,</a:t>
            </a:r>
          </a:p>
          <a:p>
            <a:pPr algn="just"/>
            <a:endParaRPr lang="pl-PL" sz="2000" dirty="0">
              <a:solidFill>
                <a:srgbClr val="002060"/>
              </a:solidFill>
              <a:latin typeface="Arial" panose="020B0604020202020204" pitchFamily="34" charset="0"/>
              <a:cs typeface="Arial" panose="020B0604020202020204" pitchFamily="34" charset="0"/>
            </a:endParaRPr>
          </a:p>
          <a:p>
            <a:pPr algn="just"/>
            <a:r>
              <a:rPr lang="pl-PL" sz="2000" dirty="0">
                <a:solidFill>
                  <a:srgbClr val="002060"/>
                </a:solidFill>
                <a:latin typeface="Arial" panose="020B0604020202020204" pitchFamily="34" charset="0"/>
                <a:cs typeface="Arial" panose="020B0604020202020204" pitchFamily="34" charset="0"/>
              </a:rPr>
              <a:t>Publikacje w lokalnej prasie i telewizji materiałów edukacyjnych,</a:t>
            </a:r>
          </a:p>
          <a:p>
            <a:pPr algn="just"/>
            <a:endParaRPr lang="pl-PL" sz="2000" dirty="0">
              <a:solidFill>
                <a:srgbClr val="002060"/>
              </a:solidFill>
              <a:latin typeface="Arial" panose="020B0604020202020204" pitchFamily="34" charset="0"/>
              <a:cs typeface="Arial" panose="020B0604020202020204" pitchFamily="34" charset="0"/>
            </a:endParaRPr>
          </a:p>
          <a:p>
            <a:pPr algn="just"/>
            <a:r>
              <a:rPr lang="pl-PL" sz="2000" dirty="0">
                <a:solidFill>
                  <a:srgbClr val="C00000"/>
                </a:solidFill>
                <a:latin typeface="Arial" panose="020B0604020202020204" pitchFamily="34" charset="0"/>
                <a:cs typeface="Arial" panose="020B0604020202020204" pitchFamily="34" charset="0"/>
              </a:rPr>
              <a:t>Zachęcanie uczniów łódzkich szkół do postaw ekologicznych,</a:t>
            </a:r>
          </a:p>
          <a:p>
            <a:pPr algn="just"/>
            <a:endParaRPr lang="pl-PL" sz="2000" dirty="0">
              <a:solidFill>
                <a:srgbClr val="002060"/>
              </a:solidFill>
              <a:latin typeface="Arial" panose="020B0604020202020204" pitchFamily="34" charset="0"/>
              <a:cs typeface="Arial" panose="020B0604020202020204" pitchFamily="34" charset="0"/>
            </a:endParaRPr>
          </a:p>
          <a:p>
            <a:pPr algn="just"/>
            <a:r>
              <a:rPr lang="pl-PL" sz="2000" dirty="0">
                <a:solidFill>
                  <a:srgbClr val="002060"/>
                </a:solidFill>
                <a:latin typeface="Arial" panose="020B0604020202020204" pitchFamily="34" charset="0"/>
                <a:cs typeface="Arial" panose="020B0604020202020204" pitchFamily="34" charset="0"/>
              </a:rPr>
              <a:t>Współpraca z organizacjami propagującymi ekologię, popularyzującymi idee recyklingu oraz podnoszącymi świadomość ekologiczną społeczeństwa, </a:t>
            </a:r>
            <a:endParaRPr lang="pl-PL" dirty="0"/>
          </a:p>
          <a:p>
            <a:endParaRPr lang="pl-PL" dirty="0"/>
          </a:p>
        </p:txBody>
      </p:sp>
    </p:spTree>
    <p:extLst>
      <p:ext uri="{BB962C8B-B14F-4D97-AF65-F5344CB8AC3E}">
        <p14:creationId xmlns:p14="http://schemas.microsoft.com/office/powerpoint/2010/main" val="3970028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05000" y="348192"/>
            <a:ext cx="6620933" cy="727075"/>
          </a:xfrm>
        </p:spPr>
        <p:txBody>
          <a:bodyPr>
            <a:normAutofit/>
          </a:bodyPr>
          <a:lstStyle/>
          <a:p>
            <a:pPr algn="ctr"/>
            <a:r>
              <a:rPr lang="pl-PL" sz="2800" b="1" dirty="0">
                <a:solidFill>
                  <a:srgbClr val="002060"/>
                </a:solidFill>
                <a:latin typeface="Arial" panose="020B0604020202020204" pitchFamily="34" charset="0"/>
                <a:cs typeface="Arial" panose="020B0604020202020204" pitchFamily="34" charset="0"/>
              </a:rPr>
              <a:t>Wyzwania</a:t>
            </a:r>
            <a:endParaRPr lang="pl-PL" dirty="0">
              <a:solidFill>
                <a:srgbClr val="002060"/>
              </a:solidFill>
            </a:endParaRPr>
          </a:p>
        </p:txBody>
      </p:sp>
      <p:sp>
        <p:nvSpPr>
          <p:cNvPr id="3" name="Symbol zastępczy zawartości 2"/>
          <p:cNvSpPr>
            <a:spLocks noGrp="1"/>
          </p:cNvSpPr>
          <p:nvPr>
            <p:ph idx="1"/>
          </p:nvPr>
        </p:nvSpPr>
        <p:spPr>
          <a:xfrm>
            <a:off x="922866" y="1075267"/>
            <a:ext cx="10100734" cy="4351338"/>
          </a:xfrm>
        </p:spPr>
        <p:txBody>
          <a:bodyPr>
            <a:normAutofit lnSpcReduction="10000"/>
          </a:bodyPr>
          <a:lstStyle/>
          <a:p>
            <a:endParaRPr lang="pl-PL" dirty="0"/>
          </a:p>
          <a:p>
            <a:r>
              <a:rPr lang="pl-PL" sz="2000" dirty="0">
                <a:solidFill>
                  <a:srgbClr val="C00000"/>
                </a:solidFill>
                <a:latin typeface="Arial" panose="020B0604020202020204" pitchFamily="34" charset="0"/>
                <a:cs typeface="Arial" panose="020B0604020202020204" pitchFamily="34" charset="0"/>
              </a:rPr>
              <a:t>Wzrost udziału odpadów segregowanych w strumieniu odbieranych odpadów komunalnych,</a:t>
            </a:r>
          </a:p>
          <a:p>
            <a:endParaRPr lang="pl-PL" sz="2000" dirty="0">
              <a:solidFill>
                <a:srgbClr val="002060"/>
              </a:solidFill>
              <a:latin typeface="Arial" panose="020B0604020202020204" pitchFamily="34" charset="0"/>
              <a:cs typeface="Arial" panose="020B0604020202020204" pitchFamily="34" charset="0"/>
            </a:endParaRPr>
          </a:p>
          <a:p>
            <a:r>
              <a:rPr lang="pl-PL" sz="2000" dirty="0">
                <a:solidFill>
                  <a:srgbClr val="002060"/>
                </a:solidFill>
                <a:latin typeface="Arial" panose="020B0604020202020204" pitchFamily="34" charset="0"/>
                <a:cs typeface="Arial" panose="020B0604020202020204" pitchFamily="34" charset="0"/>
              </a:rPr>
              <a:t>Ustawiczne podnoszenie świadomości ekologicznej mieszkańców,</a:t>
            </a:r>
          </a:p>
          <a:p>
            <a:endParaRPr lang="pl-PL" sz="2000" dirty="0">
              <a:solidFill>
                <a:srgbClr val="002060"/>
              </a:solidFill>
              <a:latin typeface="Arial" panose="020B0604020202020204" pitchFamily="34" charset="0"/>
              <a:cs typeface="Arial" panose="020B0604020202020204" pitchFamily="34" charset="0"/>
            </a:endParaRPr>
          </a:p>
          <a:p>
            <a:r>
              <a:rPr lang="pl-PL" sz="2000" dirty="0">
                <a:solidFill>
                  <a:srgbClr val="C00000"/>
                </a:solidFill>
                <a:latin typeface="Arial" panose="020B0604020202020204" pitchFamily="34" charset="0"/>
                <a:cs typeface="Arial" panose="020B0604020202020204" pitchFamily="34" charset="0"/>
              </a:rPr>
              <a:t>Podejmowanie działań mających na celu wywiązanie się Miasta z ustawowych obowiązków osiągania poziomów recyklingu,</a:t>
            </a:r>
          </a:p>
          <a:p>
            <a:endParaRPr lang="pl-PL" sz="2000" dirty="0">
              <a:solidFill>
                <a:srgbClr val="002060"/>
              </a:solidFill>
              <a:latin typeface="Arial" panose="020B0604020202020204" pitchFamily="34" charset="0"/>
              <a:cs typeface="Arial" panose="020B0604020202020204" pitchFamily="34" charset="0"/>
            </a:endParaRPr>
          </a:p>
          <a:p>
            <a:r>
              <a:rPr lang="pl-PL" sz="2000" dirty="0">
                <a:solidFill>
                  <a:srgbClr val="002060"/>
                </a:solidFill>
                <a:latin typeface="Arial" panose="020B0604020202020204" pitchFamily="34" charset="0"/>
                <a:cs typeface="Arial" panose="020B0604020202020204" pitchFamily="34" charset="0"/>
              </a:rPr>
              <a:t>Wpisywanie działań Miasta w aspekty gospodarki o obiegu zamkniętych (recykling, zapobieganie powstawaniu odpadów),</a:t>
            </a:r>
          </a:p>
        </p:txBody>
      </p:sp>
    </p:spTree>
    <p:extLst>
      <p:ext uri="{BB962C8B-B14F-4D97-AF65-F5344CB8AC3E}">
        <p14:creationId xmlns:p14="http://schemas.microsoft.com/office/powerpoint/2010/main" val="136202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E1A9DD-F3DE-4A00-B80D-BAF87F22EB05}"/>
              </a:ext>
            </a:extLst>
          </p:cNvPr>
          <p:cNvSpPr>
            <a:spLocks noGrp="1"/>
          </p:cNvSpPr>
          <p:nvPr>
            <p:ph type="title"/>
          </p:nvPr>
        </p:nvSpPr>
        <p:spPr>
          <a:xfrm>
            <a:off x="731907" y="322179"/>
            <a:ext cx="10515600" cy="852239"/>
          </a:xfrm>
        </p:spPr>
        <p:txBody>
          <a:bodyPr>
            <a:noAutofit/>
          </a:bodyPr>
          <a:lstStyle/>
          <a:p>
            <a:pPr algn="ctr"/>
            <a:r>
              <a:rPr lang="pl-PL" sz="2800" b="1" dirty="0">
                <a:solidFill>
                  <a:srgbClr val="002060"/>
                </a:solidFill>
                <a:latin typeface="Arial" panose="020B0604020202020204" pitchFamily="34" charset="0"/>
                <a:cs typeface="Arial" panose="020B0604020202020204" pitchFamily="34" charset="0"/>
              </a:rPr>
              <a:t>Zasady postępowania oraz praktyki pozwalające na zmniejszenie ilości wytwarzanych odpadów </a:t>
            </a:r>
          </a:p>
        </p:txBody>
      </p:sp>
      <p:sp>
        <p:nvSpPr>
          <p:cNvPr id="4" name="Rectangle 1">
            <a:extLst>
              <a:ext uri="{FF2B5EF4-FFF2-40B4-BE49-F238E27FC236}">
                <a16:creationId xmlns:a16="http://schemas.microsoft.com/office/drawing/2014/main" id="{6AA01BC9-1B19-4D0B-916F-9907FD006758}"/>
              </a:ext>
            </a:extLst>
          </p:cNvPr>
          <p:cNvSpPr>
            <a:spLocks noGrp="1" noChangeArrowheads="1"/>
          </p:cNvSpPr>
          <p:nvPr>
            <p:ph idx="1"/>
          </p:nvPr>
        </p:nvSpPr>
        <p:spPr bwMode="auto">
          <a:xfrm>
            <a:off x="578589" y="1393428"/>
            <a:ext cx="10668918"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C00000"/>
                </a:solidFill>
                <a:effectLst/>
                <a:latin typeface="Arial" panose="020B0604020202020204" pitchFamily="34" charset="0"/>
              </a:rPr>
              <a:t>zapobiegamy powstawaniu odpadów poprzez wielokrotne wykorzystywanie produktu by jak najpóźniej uznać go za odpad </a:t>
            </a:r>
            <a:endParaRPr lang="pl-PL" altLang="pl-PL" sz="1400" dirty="0">
              <a:solidFill>
                <a:srgbClr val="C00000"/>
              </a:solidFill>
              <a:latin typeface="Arial" panose="020B0604020202020204" pitchFamily="34" charset="0"/>
            </a:endParaRPr>
          </a:p>
          <a:p>
            <a:pPr eaLnBrk="0" fontAlgn="base" hangingPunct="0">
              <a:lnSpc>
                <a:spcPct val="100000"/>
              </a:lnSpc>
              <a:spcBef>
                <a:spcPct val="0"/>
              </a:spcBef>
              <a:spcAft>
                <a:spcPct val="0"/>
              </a:spcAf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002060"/>
                </a:solidFill>
                <a:effectLst/>
                <a:latin typeface="Arial" panose="020B0604020202020204" pitchFamily="34" charset="0"/>
              </a:rPr>
              <a:t>unikamy produktów jednorazowego użytku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C00000"/>
                </a:solidFill>
                <a:effectLst/>
                <a:latin typeface="Arial" panose="020B0604020202020204" pitchFamily="34" charset="0"/>
              </a:rPr>
              <a:t>wybieramy towary w opakowaniach zwrotnych </a:t>
            </a:r>
          </a:p>
          <a:p>
            <a:pPr eaLnBrk="0" fontAlgn="base" hangingPunct="0">
              <a:lnSpc>
                <a:spcPct val="100000"/>
              </a:lnSpc>
              <a:spcBef>
                <a:spcPct val="0"/>
              </a:spcBef>
              <a:spcAft>
                <a:spcPct val="0"/>
              </a:spcAf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002060"/>
                </a:solidFill>
                <a:effectLst/>
                <a:latin typeface="Arial" panose="020B0604020202020204" pitchFamily="34" charset="0"/>
              </a:rPr>
              <a:t>jeżeli to możliwe pakujemy towary we własne opakowania wielokrotnego użytku </a:t>
            </a:r>
          </a:p>
          <a:p>
            <a:pPr eaLnBrk="0" fontAlgn="base" hangingPunct="0">
              <a:lnSpc>
                <a:spcPct val="100000"/>
              </a:lnSpc>
              <a:spcBef>
                <a:spcPct val="0"/>
              </a:spcBef>
              <a:spcAft>
                <a:spcPct val="0"/>
              </a:spcAf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C00000"/>
                </a:solidFill>
                <a:effectLst/>
                <a:latin typeface="Arial" panose="020B0604020202020204" pitchFamily="34" charset="0"/>
              </a:rPr>
              <a:t>zmniejszamy objętość wyrzucanych odpadów m.in. poprzez ich składanie/zgniatanie oraz odkręcanie nakrętek plastikowych butelek </a:t>
            </a:r>
          </a:p>
          <a:p>
            <a:pPr eaLnBrk="0" fontAlgn="base" hangingPunct="0">
              <a:lnSpc>
                <a:spcPct val="100000"/>
              </a:lnSpc>
              <a:spcBef>
                <a:spcPct val="0"/>
              </a:spcBef>
              <a:spcAft>
                <a:spcPct val="0"/>
              </a:spcAf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002060"/>
                </a:solidFill>
                <a:effectLst/>
                <a:latin typeface="Arial" panose="020B0604020202020204" pitchFamily="34" charset="0"/>
              </a:rPr>
              <a:t>opakowania po żywności czy kosmetykach opróżniamy, ale nie musimy ich myć </a:t>
            </a:r>
          </a:p>
          <a:p>
            <a:pPr eaLnBrk="0" fontAlgn="base" hangingPunct="0">
              <a:lnSpc>
                <a:spcPct val="100000"/>
              </a:lnSpc>
              <a:spcBef>
                <a:spcPct val="0"/>
              </a:spcBef>
              <a:spcAft>
                <a:spcPct val="0"/>
              </a:spcAf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C00000"/>
                </a:solidFill>
                <a:effectLst/>
                <a:latin typeface="Arial" panose="020B0604020202020204" pitchFamily="34" charset="0"/>
              </a:rPr>
              <a:t>aluminiowe wieczka przed wyrzuceniem oddzielamy od pojemników </a:t>
            </a:r>
          </a:p>
          <a:p>
            <a:pPr eaLnBrk="0" fontAlgn="base" hangingPunct="0">
              <a:lnSpc>
                <a:spcPct val="100000"/>
              </a:lnSpc>
              <a:spcBef>
                <a:spcPct val="0"/>
              </a:spcBef>
              <a:spcAft>
                <a:spcPct val="0"/>
              </a:spcAf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002060"/>
                </a:solidFill>
                <a:effectLst/>
                <a:latin typeface="Arial" panose="020B0604020202020204" pitchFamily="34" charset="0"/>
              </a:rPr>
              <a:t>jeśli to możliwe, z kartonowych paczek usuwamy taśmę klejącą </a:t>
            </a:r>
          </a:p>
          <a:p>
            <a:pPr eaLnBrk="0" fontAlgn="base" hangingPunct="0">
              <a:lnSpc>
                <a:spcPct val="100000"/>
              </a:lnSpc>
              <a:spcBef>
                <a:spcPct val="0"/>
              </a:spcBef>
              <a:spcAft>
                <a:spcPct val="0"/>
              </a:spcAf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C00000"/>
                </a:solidFill>
                <a:effectLst/>
                <a:latin typeface="Arial" panose="020B0604020202020204" pitchFamily="34" charset="0"/>
              </a:rPr>
              <a:t>zabrudzone lub zatłuszczone części papieru np. pudełek po pizzy odrywamy i wyrzucamy do pojemnika na odpady pozostałe po segregacji </a:t>
            </a:r>
          </a:p>
          <a:p>
            <a:pPr eaLnBrk="0" fontAlgn="base" hangingPunct="0">
              <a:lnSpc>
                <a:spcPct val="100000"/>
              </a:lnSpc>
              <a:spcBef>
                <a:spcPct val="0"/>
              </a:spcBef>
              <a:spcAft>
                <a:spcPct val="0"/>
              </a:spcAf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002060"/>
                </a:solidFill>
                <a:effectLst/>
                <a:latin typeface="Arial" panose="020B0604020202020204" pitchFamily="34" charset="0"/>
              </a:rPr>
              <a:t>z opakowań usuwamy nakrętki, które wyrzucamy do właściwego ze względu na tworzywo pojemnika </a:t>
            </a:r>
          </a:p>
          <a:p>
            <a:pPr eaLnBrk="0" fontAlgn="base" hangingPunct="0">
              <a:lnSpc>
                <a:spcPct val="100000"/>
              </a:lnSpc>
              <a:spcBef>
                <a:spcPct val="0"/>
              </a:spcBef>
              <a:spcAft>
                <a:spcPct val="0"/>
              </a:spcAft>
            </a:pPr>
            <a:endParaRPr kumimoji="0" lang="pl-PL" altLang="pl-PL" sz="1400" b="0" i="0" u="none" strike="noStrike" cap="none" normalizeH="0" baseline="0" dirty="0">
              <a:ln>
                <a:noFill/>
              </a:ln>
              <a:solidFill>
                <a:srgbClr val="002060"/>
              </a:solidFill>
              <a:effectLst/>
              <a:latin typeface="Arial" panose="020B0604020202020204" pitchFamily="34" charset="0"/>
            </a:endParaRPr>
          </a:p>
          <a:p>
            <a:pPr eaLnBrk="0" fontAlgn="base" hangingPunct="0">
              <a:lnSpc>
                <a:spcPct val="100000"/>
              </a:lnSpc>
              <a:spcBef>
                <a:spcPct val="0"/>
              </a:spcBef>
              <a:spcAft>
                <a:spcPct val="0"/>
              </a:spcAft>
            </a:pPr>
            <a:r>
              <a:rPr kumimoji="0" lang="pl-PL" altLang="pl-PL" sz="1400" b="0" i="0" u="none" strike="noStrike" cap="none" normalizeH="0" baseline="0" dirty="0">
                <a:ln>
                  <a:noFill/>
                </a:ln>
                <a:solidFill>
                  <a:srgbClr val="C00000"/>
                </a:solidFill>
                <a:effectLst/>
                <a:latin typeface="Arial" panose="020B0604020202020204" pitchFamily="34" charset="0"/>
              </a:rPr>
              <a:t>niepotrzebne artykuły, które nadają się do dalszego użytku przekazujemy osobom je potrzebującym </a:t>
            </a:r>
          </a:p>
        </p:txBody>
      </p:sp>
    </p:spTree>
    <p:extLst>
      <p:ext uri="{BB962C8B-B14F-4D97-AF65-F5344CB8AC3E}">
        <p14:creationId xmlns:p14="http://schemas.microsoft.com/office/powerpoint/2010/main" val="1077251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55409" y="3923077"/>
            <a:ext cx="2841575" cy="1362075"/>
          </a:xfrm>
        </p:spPr>
        <p:txBody>
          <a:bodyPr/>
          <a:lstStyle/>
          <a:p>
            <a:r>
              <a:rPr lang="pl-PL" sz="1400" i="1" cap="none" dirty="0">
                <a:solidFill>
                  <a:srgbClr val="002060"/>
                </a:solidFill>
                <a:latin typeface="Arial" panose="020B0604020202020204" pitchFamily="34" charset="0"/>
                <a:cs typeface="Arial" panose="020B0604020202020204" pitchFamily="34" charset="0"/>
              </a:rPr>
              <a:t>Ewa Jasińska</a:t>
            </a:r>
            <a:br>
              <a:rPr lang="pl-PL" sz="1400" i="1" cap="none" dirty="0">
                <a:solidFill>
                  <a:srgbClr val="002060"/>
                </a:solidFill>
                <a:latin typeface="Arial" panose="020B0604020202020204" pitchFamily="34" charset="0"/>
                <a:cs typeface="Arial" panose="020B0604020202020204" pitchFamily="34" charset="0"/>
              </a:rPr>
            </a:br>
            <a:r>
              <a:rPr lang="pl-PL" sz="1200" i="1" cap="none" dirty="0">
                <a:solidFill>
                  <a:srgbClr val="002060"/>
                </a:solidFill>
                <a:latin typeface="Arial" panose="020B0604020202020204" pitchFamily="34" charset="0"/>
                <a:cs typeface="Arial" panose="020B0604020202020204" pitchFamily="34" charset="0"/>
              </a:rPr>
              <a:t>Wydział Gospodarki Komunalnej</a:t>
            </a:r>
            <a:br>
              <a:rPr lang="pl-PL" sz="1200" i="1" cap="none" dirty="0">
                <a:solidFill>
                  <a:srgbClr val="002060"/>
                </a:solidFill>
                <a:latin typeface="Arial" panose="020B0604020202020204" pitchFamily="34" charset="0"/>
                <a:cs typeface="Arial" panose="020B0604020202020204" pitchFamily="34" charset="0"/>
              </a:rPr>
            </a:br>
            <a:r>
              <a:rPr lang="pl-PL" sz="1200" i="1" cap="none" dirty="0">
                <a:solidFill>
                  <a:srgbClr val="002060"/>
                </a:solidFill>
                <a:latin typeface="Arial" panose="020B0604020202020204" pitchFamily="34" charset="0"/>
                <a:cs typeface="Arial" panose="020B0604020202020204" pitchFamily="34" charset="0"/>
              </a:rPr>
              <a:t>Departament Pracy, Edukacji i Kultury</a:t>
            </a:r>
            <a:br>
              <a:rPr lang="pl-PL" sz="1200" i="1" cap="none" dirty="0">
                <a:solidFill>
                  <a:srgbClr val="002060"/>
                </a:solidFill>
                <a:latin typeface="Arial" panose="020B0604020202020204" pitchFamily="34" charset="0"/>
                <a:cs typeface="Arial" panose="020B0604020202020204" pitchFamily="34" charset="0"/>
              </a:rPr>
            </a:br>
            <a:r>
              <a:rPr lang="pl-PL" sz="1200" i="1" cap="none" dirty="0">
                <a:solidFill>
                  <a:srgbClr val="002060"/>
                </a:solidFill>
                <a:latin typeface="Arial" panose="020B0604020202020204" pitchFamily="34" charset="0"/>
                <a:cs typeface="Arial" panose="020B0604020202020204" pitchFamily="34" charset="0"/>
              </a:rPr>
              <a:t>Urząd Miasta Łodzi</a:t>
            </a:r>
            <a:br>
              <a:rPr lang="pl-PL" sz="1200" i="1" cap="none" dirty="0"/>
            </a:br>
            <a:endParaRPr lang="pl-PL" sz="1200" dirty="0"/>
          </a:p>
        </p:txBody>
      </p:sp>
      <p:sp>
        <p:nvSpPr>
          <p:cNvPr id="3" name="Symbol zastępczy tekstu 2"/>
          <p:cNvSpPr>
            <a:spLocks noGrp="1"/>
          </p:cNvSpPr>
          <p:nvPr>
            <p:ph type="body" idx="1"/>
          </p:nvPr>
        </p:nvSpPr>
        <p:spPr>
          <a:xfrm>
            <a:off x="2279576" y="2507209"/>
            <a:ext cx="7772400" cy="1500187"/>
          </a:xfrm>
        </p:spPr>
        <p:txBody>
          <a:bodyPr/>
          <a:lstStyle/>
          <a:p>
            <a:r>
              <a:rPr lang="pl-PL" sz="4000" b="1" dirty="0">
                <a:solidFill>
                  <a:srgbClr val="002060"/>
                </a:solidFill>
                <a:latin typeface="Arial" panose="020B0604020202020204" pitchFamily="34" charset="0"/>
                <a:cs typeface="Arial" panose="020B0604020202020204" pitchFamily="34" charset="0"/>
              </a:rPr>
              <a:t>DZIĘKUJĘ  ZA  UWAGĘ</a:t>
            </a:r>
            <a:br>
              <a:rPr lang="pl-PL" dirty="0"/>
            </a:br>
            <a:endParaRPr lang="pl-PL" dirty="0"/>
          </a:p>
        </p:txBody>
      </p:sp>
    </p:spTree>
    <p:extLst>
      <p:ext uri="{BB962C8B-B14F-4D97-AF65-F5344CB8AC3E}">
        <p14:creationId xmlns:p14="http://schemas.microsoft.com/office/powerpoint/2010/main" val="244816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ymbol zastępczy zawartości 7"/>
          <p:cNvSpPr>
            <a:spLocks noGrp="1"/>
          </p:cNvSpPr>
          <p:nvPr>
            <p:ph idx="1"/>
          </p:nvPr>
        </p:nvSpPr>
        <p:spPr>
          <a:xfrm>
            <a:off x="880532" y="754684"/>
            <a:ext cx="10532533" cy="2820412"/>
          </a:xfrm>
        </p:spPr>
        <p:txBody>
          <a:bodyPr>
            <a:normAutofit/>
          </a:bodyPr>
          <a:lstStyle/>
          <a:p>
            <a:pPr>
              <a:buFontTx/>
              <a:buChar char="-"/>
            </a:pPr>
            <a:r>
              <a:rPr lang="pl-PL" sz="1600" dirty="0">
                <a:solidFill>
                  <a:srgbClr val="002060"/>
                </a:solidFill>
                <a:latin typeface="Arial" panose="020B0604020202020204" pitchFamily="34" charset="0"/>
                <a:cs typeface="Arial" panose="020B0604020202020204" pitchFamily="34" charset="0"/>
              </a:rPr>
              <a:t>nierozważnie produkujemy (np. nie zastanawiamy się już na etapie projektowania,  co stanie się </a:t>
            </a:r>
            <a:br>
              <a:rPr lang="pl-PL" sz="1600" dirty="0">
                <a:solidFill>
                  <a:srgbClr val="002060"/>
                </a:solidFill>
                <a:latin typeface="Arial" panose="020B0604020202020204" pitchFamily="34" charset="0"/>
                <a:cs typeface="Arial" panose="020B0604020202020204" pitchFamily="34" charset="0"/>
              </a:rPr>
            </a:br>
            <a:r>
              <a:rPr lang="pl-PL" sz="1600" dirty="0">
                <a:solidFill>
                  <a:srgbClr val="002060"/>
                </a:solidFill>
                <a:latin typeface="Arial" panose="020B0604020202020204" pitchFamily="34" charset="0"/>
                <a:cs typeface="Arial" panose="020B0604020202020204" pitchFamily="34" charset="0"/>
              </a:rPr>
              <a:t>z produktem po jego zużyciu)</a:t>
            </a:r>
          </a:p>
          <a:p>
            <a:pPr>
              <a:buFontTx/>
              <a:buChar char="-"/>
            </a:pPr>
            <a:endParaRPr lang="pl-PL" sz="1600" dirty="0">
              <a:solidFill>
                <a:srgbClr val="002060"/>
              </a:solidFill>
              <a:latin typeface="Arial" panose="020B0604020202020204" pitchFamily="34" charset="0"/>
              <a:cs typeface="Arial" panose="020B0604020202020204" pitchFamily="34" charset="0"/>
            </a:endParaRPr>
          </a:p>
          <a:p>
            <a:pPr>
              <a:buFontTx/>
              <a:buChar char="-"/>
            </a:pPr>
            <a:r>
              <a:rPr lang="pl-PL" sz="1600" dirty="0">
                <a:solidFill>
                  <a:srgbClr val="C00000"/>
                </a:solidFill>
                <a:latin typeface="Arial" panose="020B0604020202020204" pitchFamily="34" charset="0"/>
                <a:cs typeface="Arial" panose="020B0604020202020204" pitchFamily="34" charset="0"/>
              </a:rPr>
              <a:t>nierozważnie kupujemy (np. wrzucamy do koszyka kosmetyk, bo jest ładnie opakowany, pakujemy zakupy w jednorazowe torby )</a:t>
            </a:r>
          </a:p>
          <a:p>
            <a:pPr>
              <a:buFontTx/>
              <a:buChar char="-"/>
            </a:pPr>
            <a:endParaRPr lang="pl-PL" sz="1600" dirty="0">
              <a:solidFill>
                <a:srgbClr val="002060"/>
              </a:solidFill>
              <a:latin typeface="Arial" panose="020B0604020202020204" pitchFamily="34" charset="0"/>
              <a:cs typeface="Arial" panose="020B0604020202020204" pitchFamily="34" charset="0"/>
            </a:endParaRPr>
          </a:p>
          <a:p>
            <a:pPr>
              <a:buFontTx/>
              <a:buChar char="-"/>
            </a:pPr>
            <a:r>
              <a:rPr lang="pl-PL" sz="1600" dirty="0">
                <a:solidFill>
                  <a:srgbClr val="002060"/>
                </a:solidFill>
                <a:latin typeface="Arial" panose="020B0604020202020204" pitchFamily="34" charset="0"/>
                <a:cs typeface="Arial" panose="020B0604020202020204" pitchFamily="34" charset="0"/>
              </a:rPr>
              <a:t>nieprawidłowo postępujemy z odpadami (po zużyciu zawartości  opakowania wyrzucamy do zwykłego kosza, zamiast je posegregować)</a:t>
            </a:r>
          </a:p>
        </p:txBody>
      </p:sp>
      <p:sp>
        <p:nvSpPr>
          <p:cNvPr id="53253" name="Text Box 10"/>
          <p:cNvSpPr txBox="1">
            <a:spLocks noChangeArrowheads="1"/>
          </p:cNvSpPr>
          <p:nvPr/>
        </p:nvSpPr>
        <p:spPr bwMode="auto">
          <a:xfrm>
            <a:off x="1624012" y="177701"/>
            <a:ext cx="84089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nchor="ctr">
            <a:spAutoFit/>
          </a:bodyPr>
          <a:lstStyle>
            <a:lvl1pPr defTabSz="979488" eaLnBrk="0" hangingPunct="0">
              <a:tabLst>
                <a:tab pos="411163" algn="l"/>
              </a:tabLst>
              <a:defRPr sz="4900" b="1">
                <a:solidFill>
                  <a:schemeClr val="tx2"/>
                </a:solidFill>
                <a:latin typeface="Arial" charset="0"/>
              </a:defRPr>
            </a:lvl1pPr>
            <a:lvl2pPr marL="742950" indent="-285750" defTabSz="979488" eaLnBrk="0" hangingPunct="0">
              <a:tabLst>
                <a:tab pos="411163" algn="l"/>
              </a:tabLst>
              <a:defRPr sz="4900" b="1">
                <a:solidFill>
                  <a:schemeClr val="tx2"/>
                </a:solidFill>
                <a:latin typeface="Arial" charset="0"/>
              </a:defRPr>
            </a:lvl2pPr>
            <a:lvl3pPr marL="1143000" indent="-228600" defTabSz="979488" eaLnBrk="0" hangingPunct="0">
              <a:tabLst>
                <a:tab pos="411163" algn="l"/>
              </a:tabLst>
              <a:defRPr sz="4900" b="1">
                <a:solidFill>
                  <a:schemeClr val="tx2"/>
                </a:solidFill>
                <a:latin typeface="Arial" charset="0"/>
              </a:defRPr>
            </a:lvl3pPr>
            <a:lvl4pPr marL="1600200" indent="-228600" defTabSz="979488" eaLnBrk="0" hangingPunct="0">
              <a:tabLst>
                <a:tab pos="411163" algn="l"/>
              </a:tabLst>
              <a:defRPr sz="4900" b="1">
                <a:solidFill>
                  <a:schemeClr val="tx2"/>
                </a:solidFill>
                <a:latin typeface="Arial" charset="0"/>
              </a:defRPr>
            </a:lvl4pPr>
            <a:lvl5pPr marL="2057400" indent="-228600" defTabSz="979488" eaLnBrk="0" hangingPunct="0">
              <a:tabLst>
                <a:tab pos="411163" algn="l"/>
              </a:tabLst>
              <a:defRPr sz="4900" b="1">
                <a:solidFill>
                  <a:schemeClr val="tx2"/>
                </a:solidFill>
                <a:latin typeface="Arial" charset="0"/>
              </a:defRPr>
            </a:lvl5pPr>
            <a:lvl6pPr marL="2514600" indent="-228600" defTabSz="979488" eaLnBrk="0" fontAlgn="base" hangingPunct="0">
              <a:spcBef>
                <a:spcPct val="0"/>
              </a:spcBef>
              <a:spcAft>
                <a:spcPct val="0"/>
              </a:spcAft>
              <a:tabLst>
                <a:tab pos="411163" algn="l"/>
              </a:tabLst>
              <a:defRPr sz="4900" b="1">
                <a:solidFill>
                  <a:schemeClr val="tx2"/>
                </a:solidFill>
                <a:latin typeface="Arial" charset="0"/>
              </a:defRPr>
            </a:lvl6pPr>
            <a:lvl7pPr marL="2971800" indent="-228600" defTabSz="979488" eaLnBrk="0" fontAlgn="base" hangingPunct="0">
              <a:spcBef>
                <a:spcPct val="0"/>
              </a:spcBef>
              <a:spcAft>
                <a:spcPct val="0"/>
              </a:spcAft>
              <a:tabLst>
                <a:tab pos="411163" algn="l"/>
              </a:tabLst>
              <a:defRPr sz="4900" b="1">
                <a:solidFill>
                  <a:schemeClr val="tx2"/>
                </a:solidFill>
                <a:latin typeface="Arial" charset="0"/>
              </a:defRPr>
            </a:lvl7pPr>
            <a:lvl8pPr marL="3429000" indent="-228600" defTabSz="979488" eaLnBrk="0" fontAlgn="base" hangingPunct="0">
              <a:spcBef>
                <a:spcPct val="0"/>
              </a:spcBef>
              <a:spcAft>
                <a:spcPct val="0"/>
              </a:spcAft>
              <a:tabLst>
                <a:tab pos="411163" algn="l"/>
              </a:tabLst>
              <a:defRPr sz="4900" b="1">
                <a:solidFill>
                  <a:schemeClr val="tx2"/>
                </a:solidFill>
                <a:latin typeface="Arial" charset="0"/>
              </a:defRPr>
            </a:lvl8pPr>
            <a:lvl9pPr marL="3886200" indent="-228600" defTabSz="979488" eaLnBrk="0" fontAlgn="base" hangingPunct="0">
              <a:spcBef>
                <a:spcPct val="0"/>
              </a:spcBef>
              <a:spcAft>
                <a:spcPct val="0"/>
              </a:spcAft>
              <a:tabLst>
                <a:tab pos="411163" algn="l"/>
              </a:tabLst>
              <a:defRPr sz="4900" b="1">
                <a:solidFill>
                  <a:schemeClr val="tx2"/>
                </a:solidFill>
                <a:latin typeface="Arial" charset="0"/>
              </a:defRPr>
            </a:lvl9pPr>
          </a:lstStyle>
          <a:p>
            <a:pPr algn="ctr"/>
            <a:r>
              <a:rPr lang="pl-PL" altLang="pl-PL" sz="2800" dirty="0">
                <a:solidFill>
                  <a:srgbClr val="002060"/>
                </a:solidFill>
              </a:rPr>
              <a:t>DLACZEGO POWSTAJE TYLE ODPADÓW?</a:t>
            </a:r>
          </a:p>
        </p:txBody>
      </p:sp>
      <p:sp>
        <p:nvSpPr>
          <p:cNvPr id="2" name="Prostokąt 1">
            <a:extLst>
              <a:ext uri="{FF2B5EF4-FFF2-40B4-BE49-F238E27FC236}">
                <a16:creationId xmlns:a16="http://schemas.microsoft.com/office/drawing/2014/main" id="{F57E5E81-A9DB-4646-A138-425AF64F7FEB}"/>
              </a:ext>
            </a:extLst>
          </p:cNvPr>
          <p:cNvSpPr/>
          <p:nvPr/>
        </p:nvSpPr>
        <p:spPr>
          <a:xfrm>
            <a:off x="880532" y="3721192"/>
            <a:ext cx="10193867" cy="2031325"/>
          </a:xfrm>
          <a:prstGeom prst="rect">
            <a:avLst/>
          </a:prstGeom>
        </p:spPr>
        <p:txBody>
          <a:bodyPr wrap="square">
            <a:spAutoFit/>
          </a:bodyPr>
          <a:lstStyle/>
          <a:p>
            <a:r>
              <a:rPr lang="pl-PL" b="1" dirty="0">
                <a:solidFill>
                  <a:schemeClr val="accent3">
                    <a:lumMod val="50000"/>
                  </a:schemeClr>
                </a:solidFill>
                <a:latin typeface="Arial" panose="020B0604020202020204" pitchFamily="34" charset="0"/>
                <a:cs typeface="Arial" panose="020B0604020202020204" pitchFamily="34" charset="0"/>
              </a:rPr>
              <a:t>Gospodarka odpadami </a:t>
            </a:r>
            <a:r>
              <a:rPr lang="pl-PL" dirty="0">
                <a:solidFill>
                  <a:schemeClr val="accent3">
                    <a:lumMod val="50000"/>
                  </a:schemeClr>
                </a:solidFill>
                <a:latin typeface="Arial" panose="020B0604020202020204" pitchFamily="34" charset="0"/>
                <a:cs typeface="Arial" panose="020B0604020202020204" pitchFamily="34" charset="0"/>
              </a:rPr>
              <a:t>to zbiór procesów odnoszących się do:</a:t>
            </a:r>
          </a:p>
          <a:p>
            <a:endParaRPr lang="pl-PL" dirty="0">
              <a:solidFill>
                <a:schemeClr val="accent3">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pl-PL" dirty="0">
                <a:solidFill>
                  <a:schemeClr val="accent3">
                    <a:lumMod val="50000"/>
                  </a:schemeClr>
                </a:solidFill>
                <a:latin typeface="Arial" panose="020B0604020202020204" pitchFamily="34" charset="0"/>
                <a:cs typeface="Arial" panose="020B0604020202020204" pitchFamily="34" charset="0"/>
              </a:rPr>
              <a:t>zbierania, </a:t>
            </a:r>
          </a:p>
          <a:p>
            <a:pPr marL="342900" indent="-342900">
              <a:buFont typeface="Arial" panose="020B0604020202020204" pitchFamily="34" charset="0"/>
              <a:buChar char="•"/>
            </a:pPr>
            <a:r>
              <a:rPr lang="pl-PL" dirty="0">
                <a:solidFill>
                  <a:srgbClr val="C00000"/>
                </a:solidFill>
                <a:latin typeface="Arial" panose="020B0604020202020204" pitchFamily="34" charset="0"/>
                <a:cs typeface="Arial" panose="020B0604020202020204" pitchFamily="34" charset="0"/>
              </a:rPr>
              <a:t>przetwarzania, </a:t>
            </a:r>
          </a:p>
          <a:p>
            <a:pPr marL="342900" indent="-342900">
              <a:buFont typeface="Arial" panose="020B0604020202020204" pitchFamily="34" charset="0"/>
              <a:buChar char="•"/>
            </a:pPr>
            <a:r>
              <a:rPr lang="pl-PL" dirty="0">
                <a:solidFill>
                  <a:schemeClr val="accent3">
                    <a:lumMod val="50000"/>
                  </a:schemeClr>
                </a:solidFill>
                <a:latin typeface="Arial" panose="020B0604020202020204" pitchFamily="34" charset="0"/>
                <a:cs typeface="Arial" panose="020B0604020202020204" pitchFamily="34" charset="0"/>
              </a:rPr>
              <a:t>unieszkodliwiania, </a:t>
            </a:r>
          </a:p>
          <a:p>
            <a:pPr marL="342900" indent="-342900">
              <a:buFont typeface="Arial" panose="020B0604020202020204" pitchFamily="34" charset="0"/>
              <a:buChar char="•"/>
            </a:pPr>
            <a:r>
              <a:rPr lang="pl-PL" dirty="0">
                <a:solidFill>
                  <a:srgbClr val="C00000"/>
                </a:solidFill>
                <a:latin typeface="Arial" panose="020B0604020202020204" pitchFamily="34" charset="0"/>
                <a:cs typeface="Arial" panose="020B0604020202020204" pitchFamily="34" charset="0"/>
              </a:rPr>
              <a:t>nadzoru nad odpadami na każdym etapie ich istnienia. </a:t>
            </a:r>
          </a:p>
          <a:p>
            <a:endParaRPr lang="pl-PL" dirty="0">
              <a:solidFill>
                <a:schemeClr val="accent3">
                  <a:lumMod val="50000"/>
                </a:schemeClr>
              </a:solidFill>
              <a:latin typeface="Arial" panose="020B0604020202020204" pitchFamily="34" charset="0"/>
              <a:cs typeface="Arial" panose="020B0604020202020204" pitchFamily="34" charset="0"/>
            </a:endParaRPr>
          </a:p>
        </p:txBody>
      </p:sp>
      <p:pic>
        <p:nvPicPr>
          <p:cNvPr id="7" name="Symbol zastępczy zawartości 4">
            <a:extLst>
              <a:ext uri="{FF2B5EF4-FFF2-40B4-BE49-F238E27FC236}">
                <a16:creationId xmlns:a16="http://schemas.microsoft.com/office/drawing/2014/main" id="{16221839-F7AE-4CF1-A268-3D3688DBD6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9297" y="4267200"/>
            <a:ext cx="3972171" cy="2234346"/>
          </a:xfrm>
          <a:prstGeom prst="rect">
            <a:avLst/>
          </a:prstGeom>
        </p:spPr>
      </p:pic>
    </p:spTree>
    <p:extLst>
      <p:ext uri="{BB962C8B-B14F-4D97-AF65-F5344CB8AC3E}">
        <p14:creationId xmlns:p14="http://schemas.microsoft.com/office/powerpoint/2010/main" val="225357417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44992"/>
            <a:ext cx="10515600" cy="930275"/>
          </a:xfrm>
        </p:spPr>
        <p:txBody>
          <a:bodyPr>
            <a:normAutofit fontScale="90000"/>
          </a:bodyPr>
          <a:lstStyle/>
          <a:p>
            <a:pPr algn="ctr"/>
            <a:r>
              <a:rPr lang="pl-PL" sz="3200" b="1" dirty="0">
                <a:solidFill>
                  <a:srgbClr val="002060"/>
                </a:solidFill>
                <a:latin typeface="Arial" panose="020B0604020202020204" pitchFamily="34" charset="0"/>
                <a:cs typeface="Arial" panose="020B0604020202020204" pitchFamily="34" charset="0"/>
              </a:rPr>
              <a:t>Miejski system gospodarowania odpadami komunalnymi</a:t>
            </a:r>
          </a:p>
        </p:txBody>
      </p:sp>
      <p:sp>
        <p:nvSpPr>
          <p:cNvPr id="3" name="Symbol zastępczy zawartości 2"/>
          <p:cNvSpPr>
            <a:spLocks noGrp="1"/>
          </p:cNvSpPr>
          <p:nvPr>
            <p:ph idx="1"/>
          </p:nvPr>
        </p:nvSpPr>
        <p:spPr>
          <a:xfrm>
            <a:off x="419899" y="1446092"/>
            <a:ext cx="11099800" cy="5197475"/>
          </a:xfrm>
        </p:spPr>
        <p:txBody>
          <a:bodyPr>
            <a:normAutofit/>
          </a:bodyPr>
          <a:lstStyle/>
          <a:p>
            <a:pPr algn="just"/>
            <a:r>
              <a:rPr lang="pl-PL" sz="1800" dirty="0">
                <a:solidFill>
                  <a:srgbClr val="002060"/>
                </a:solidFill>
                <a:latin typeface="Arial" panose="020B0604020202020204" pitchFamily="34" charset="0"/>
                <a:cs typeface="Arial" panose="020B0604020202020204" pitchFamily="34" charset="0"/>
              </a:rPr>
              <a:t>W obecnej formie obowiązuje od lipca 2013 roku,</a:t>
            </a:r>
          </a:p>
          <a:p>
            <a:pPr algn="just"/>
            <a:r>
              <a:rPr lang="pl-PL" sz="1800" dirty="0">
                <a:solidFill>
                  <a:srgbClr val="C00000"/>
                </a:solidFill>
                <a:latin typeface="Arial" panose="020B0604020202020204" pitchFamily="34" charset="0"/>
                <a:cs typeface="Arial" panose="020B0604020202020204" pitchFamily="34" charset="0"/>
              </a:rPr>
              <a:t>Obszar miasta podzielony na 5 sektorów, które obecnie obsługiwane są przez trzy firmy (MPO, Remondis i PreZero)</a:t>
            </a:r>
          </a:p>
          <a:p>
            <a:pPr algn="just"/>
            <a:r>
              <a:rPr lang="pl-PL" sz="1800" dirty="0">
                <a:solidFill>
                  <a:srgbClr val="002060"/>
                </a:solidFill>
                <a:latin typeface="Arial" panose="020B0604020202020204" pitchFamily="34" charset="0"/>
                <a:cs typeface="Arial" panose="020B0604020202020204" pitchFamily="34" charset="0"/>
              </a:rPr>
              <a:t>Wprowadzono obowiązek selektywnej zbiórki odpadów komunalnych, </a:t>
            </a:r>
          </a:p>
          <a:p>
            <a:pPr algn="just"/>
            <a:r>
              <a:rPr lang="pl-PL" sz="1800" dirty="0">
                <a:solidFill>
                  <a:srgbClr val="C00000"/>
                </a:solidFill>
                <a:latin typeface="Arial" panose="020B0604020202020204" pitchFamily="34" charset="0"/>
                <a:cs typeface="Arial" panose="020B0604020202020204" pitchFamily="34" charset="0"/>
              </a:rPr>
              <a:t>Wypracowano systemowe rozwiązania dotyczące m.in. sposobu gromadzenia odpadów, </a:t>
            </a:r>
          </a:p>
          <a:p>
            <a:pPr marL="0" indent="0" algn="just">
              <a:buNone/>
            </a:pPr>
            <a:r>
              <a:rPr lang="pl-PL" sz="1800" dirty="0">
                <a:solidFill>
                  <a:srgbClr val="C00000"/>
                </a:solidFill>
                <a:latin typeface="Arial" panose="020B0604020202020204" pitchFamily="34" charset="0"/>
                <a:cs typeface="Arial" panose="020B0604020202020204" pitchFamily="34" charset="0"/>
              </a:rPr>
              <a:t>    harmonogramów odbioru,</a:t>
            </a:r>
          </a:p>
          <a:p>
            <a:pPr algn="just"/>
            <a:r>
              <a:rPr lang="pl-PL" sz="1800" dirty="0">
                <a:solidFill>
                  <a:srgbClr val="002060"/>
                </a:solidFill>
                <a:latin typeface="Arial" panose="020B0604020202020204" pitchFamily="34" charset="0"/>
                <a:cs typeface="Arial" panose="020B0604020202020204" pitchFamily="34" charset="0"/>
              </a:rPr>
              <a:t>Utworzono Punkty Selektywnej Zbiórki Odpadów Komunalnych (PSZOK) umożliwiające przyjęcie od mieszkańców odpadów problematycznych, </a:t>
            </a:r>
          </a:p>
          <a:p>
            <a:pPr marL="0" indent="0" algn="just">
              <a:buNone/>
            </a:pPr>
            <a:endParaRPr lang="pl-PL" sz="1800" dirty="0">
              <a:solidFill>
                <a:srgbClr val="002060"/>
              </a:solidFill>
              <a:latin typeface="Arial" panose="020B0604020202020204" pitchFamily="34" charset="0"/>
              <a:cs typeface="Arial" panose="020B0604020202020204" pitchFamily="34" charset="0"/>
            </a:endParaRPr>
          </a:p>
          <a:p>
            <a:pPr algn="just"/>
            <a:r>
              <a:rPr lang="pl-PL" sz="1800" dirty="0">
                <a:solidFill>
                  <a:srgbClr val="C00000"/>
                </a:solidFill>
                <a:latin typeface="Arial" panose="020B0604020202020204" pitchFamily="34" charset="0"/>
                <a:cs typeface="Arial" panose="020B0604020202020204" pitchFamily="34" charset="0"/>
              </a:rPr>
              <a:t>Zorganizowano alternatywne systemy zbiórki m.in. </a:t>
            </a:r>
          </a:p>
          <a:p>
            <a:pPr marL="0" indent="0" algn="just">
              <a:buNone/>
            </a:pPr>
            <a:r>
              <a:rPr lang="pl-PL" sz="1800" dirty="0">
                <a:solidFill>
                  <a:srgbClr val="C00000"/>
                </a:solidFill>
                <a:latin typeface="Arial" panose="020B0604020202020204" pitchFamily="34" charset="0"/>
                <a:cs typeface="Arial" panose="020B0604020202020204" pitchFamily="34" charset="0"/>
              </a:rPr>
              <a:t>    przeterminowanych lekarstw i zużytego sprzętu</a:t>
            </a:r>
          </a:p>
          <a:p>
            <a:pPr marL="0" indent="0" algn="just">
              <a:buNone/>
            </a:pPr>
            <a:r>
              <a:rPr lang="pl-PL" sz="1800" dirty="0">
                <a:solidFill>
                  <a:srgbClr val="C00000"/>
                </a:solidFill>
                <a:latin typeface="Arial" panose="020B0604020202020204" pitchFamily="34" charset="0"/>
                <a:cs typeface="Arial" panose="020B0604020202020204" pitchFamily="34" charset="0"/>
              </a:rPr>
              <a:t>    elektrycznego (ponad 80 specjalnych pojemników),</a:t>
            </a:r>
          </a:p>
          <a:p>
            <a:pPr algn="just"/>
            <a:endParaRPr lang="pl-PL" sz="1800" dirty="0">
              <a:solidFill>
                <a:srgbClr val="002060"/>
              </a:solidFill>
              <a:latin typeface="Arial" panose="020B0604020202020204" pitchFamily="34" charset="0"/>
              <a:cs typeface="Arial" panose="020B0604020202020204" pitchFamily="34" charset="0"/>
            </a:endParaRPr>
          </a:p>
          <a:p>
            <a:pPr marL="0" indent="0">
              <a:buNone/>
            </a:pPr>
            <a:endParaRPr lang="pl-PL" sz="2000" dirty="0"/>
          </a:p>
        </p:txBody>
      </p:sp>
      <p:pic>
        <p:nvPicPr>
          <p:cNvPr id="5" name="Symbol zastępczy zawartości 5">
            <a:extLst>
              <a:ext uri="{FF2B5EF4-FFF2-40B4-BE49-F238E27FC236}">
                <a16:creationId xmlns:a16="http://schemas.microsoft.com/office/drawing/2014/main" id="{66AC34EE-B4FE-4C8E-B943-9EB929D681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562" y="4322693"/>
            <a:ext cx="2435890" cy="2320874"/>
          </a:xfrm>
          <a:prstGeom prst="rect">
            <a:avLst/>
          </a:prstGeom>
        </p:spPr>
      </p:pic>
      <p:pic>
        <p:nvPicPr>
          <p:cNvPr id="6" name="Symbol zastępczy zawartości 7">
            <a:extLst>
              <a:ext uri="{FF2B5EF4-FFF2-40B4-BE49-F238E27FC236}">
                <a16:creationId xmlns:a16="http://schemas.microsoft.com/office/drawing/2014/main" id="{92D1A7A9-F05F-402A-B7F9-ADD7D94FB1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0" y="4322693"/>
            <a:ext cx="2435890" cy="2320874"/>
          </a:xfrm>
          <a:prstGeom prst="rect">
            <a:avLst/>
          </a:prstGeom>
        </p:spPr>
      </p:pic>
    </p:spTree>
    <p:extLst>
      <p:ext uri="{BB962C8B-B14F-4D97-AF65-F5344CB8AC3E}">
        <p14:creationId xmlns:p14="http://schemas.microsoft.com/office/powerpoint/2010/main" val="197447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1EDABE-CE4F-4E2F-A93B-02D2DB166995}"/>
              </a:ext>
            </a:extLst>
          </p:cNvPr>
          <p:cNvSpPr>
            <a:spLocks noGrp="1"/>
          </p:cNvSpPr>
          <p:nvPr>
            <p:ph type="title"/>
          </p:nvPr>
        </p:nvSpPr>
        <p:spPr>
          <a:xfrm>
            <a:off x="838200" y="365126"/>
            <a:ext cx="10515600" cy="633942"/>
          </a:xfrm>
        </p:spPr>
        <p:txBody>
          <a:bodyPr>
            <a:normAutofit fontScale="90000"/>
          </a:bodyPr>
          <a:lstStyle/>
          <a:p>
            <a:r>
              <a:rPr lang="pl-PL" sz="2800" b="1" dirty="0">
                <a:solidFill>
                  <a:srgbClr val="002060"/>
                </a:solidFill>
                <a:latin typeface="Arial" panose="020B0604020202020204" pitchFamily="34" charset="0"/>
                <a:cs typeface="Arial" panose="020B0604020202020204" pitchFamily="34" charset="0"/>
              </a:rPr>
              <a:t>Miejski system gospodarowania odpadami komunalnymi (MSGOK)</a:t>
            </a:r>
            <a:endParaRPr lang="pl-PL" sz="2800" dirty="0">
              <a:solidFill>
                <a:srgbClr val="002060"/>
              </a:solidFill>
            </a:endParaRPr>
          </a:p>
        </p:txBody>
      </p:sp>
      <p:sp>
        <p:nvSpPr>
          <p:cNvPr id="3" name="Symbol zastępczy zawartości 2">
            <a:extLst>
              <a:ext uri="{FF2B5EF4-FFF2-40B4-BE49-F238E27FC236}">
                <a16:creationId xmlns:a16="http://schemas.microsoft.com/office/drawing/2014/main" id="{D47D4A20-4F93-4409-BFE1-F28338BB7218}"/>
              </a:ext>
            </a:extLst>
          </p:cNvPr>
          <p:cNvSpPr>
            <a:spLocks noGrp="1"/>
          </p:cNvSpPr>
          <p:nvPr>
            <p:ph idx="1"/>
          </p:nvPr>
        </p:nvSpPr>
        <p:spPr>
          <a:xfrm>
            <a:off x="584200" y="999068"/>
            <a:ext cx="10515600" cy="5308599"/>
          </a:xfrm>
        </p:spPr>
        <p:txBody>
          <a:bodyPr>
            <a:normAutofit fontScale="85000" lnSpcReduction="10000"/>
          </a:bodyPr>
          <a:lstStyle/>
          <a:p>
            <a:pPr algn="just">
              <a:lnSpc>
                <a:spcPct val="170000"/>
              </a:lnSpc>
            </a:pPr>
            <a:r>
              <a:rPr lang="pl-PL" dirty="0">
                <a:solidFill>
                  <a:srgbClr val="C00000"/>
                </a:solidFill>
                <a:latin typeface="Arial" panose="020B0604020202020204" pitchFamily="34" charset="0"/>
                <a:cs typeface="Arial" panose="020B0604020202020204" pitchFamily="34" charset="0"/>
              </a:rPr>
              <a:t>MSGOK obejmuje: nieruchomości zamieszkałe, nieruchomości łączone – tj. w części zamieszkałe i w części niezamieszkałe, nieruchomości letniskowe (ale nie rodzinne ogródki działkowe),</a:t>
            </a:r>
          </a:p>
          <a:p>
            <a:pPr algn="just">
              <a:lnSpc>
                <a:spcPct val="170000"/>
              </a:lnSpc>
            </a:pPr>
            <a:r>
              <a:rPr lang="pl-PL" dirty="0">
                <a:solidFill>
                  <a:srgbClr val="002060"/>
                </a:solidFill>
                <a:latin typeface="Arial" panose="020B0604020202020204" pitchFamily="34" charset="0"/>
                <a:cs typeface="Arial" panose="020B0604020202020204" pitchFamily="34" charset="0"/>
              </a:rPr>
              <a:t>nieruchomości niezamieszkałe nie są objęte MSGOK (właściciele tych nieruchomości zobowiązani są do zawarcia umów na odbiór odpadów komunalnych z firmami wpisanymi do miejskiego rejestru działalności regulowanej), </a:t>
            </a:r>
          </a:p>
          <a:p>
            <a:pPr algn="just">
              <a:lnSpc>
                <a:spcPct val="170000"/>
              </a:lnSpc>
            </a:pPr>
            <a:r>
              <a:rPr lang="pl-PL" dirty="0">
                <a:solidFill>
                  <a:srgbClr val="C00000"/>
                </a:solidFill>
                <a:latin typeface="Arial" panose="020B0604020202020204" pitchFamily="34" charset="0"/>
                <a:cs typeface="Arial" panose="020B0604020202020204" pitchFamily="34" charset="0"/>
              </a:rPr>
              <a:t>stawka opłaty za gospodarowanie odpadami komunalnymi wynosi 34 zł od osoby w przypadku nieruchomości jednorodzinnych i 9,60 zł za m</a:t>
            </a:r>
            <a:r>
              <a:rPr lang="pl-PL" baseline="30000" dirty="0">
                <a:solidFill>
                  <a:srgbClr val="C00000"/>
                </a:solidFill>
                <a:latin typeface="Arial" panose="020B0604020202020204" pitchFamily="34" charset="0"/>
                <a:cs typeface="Arial" panose="020B0604020202020204" pitchFamily="34" charset="0"/>
              </a:rPr>
              <a:t>3 </a:t>
            </a:r>
            <a:r>
              <a:rPr lang="pl-PL" dirty="0">
                <a:solidFill>
                  <a:srgbClr val="C00000"/>
                </a:solidFill>
                <a:latin typeface="Arial" panose="020B0604020202020204" pitchFamily="34" charset="0"/>
                <a:cs typeface="Arial" panose="020B0604020202020204" pitchFamily="34" charset="0"/>
              </a:rPr>
              <a:t>zużytej wody w przypadku nieruchomości wielorodzinnej, jeśli nie jest prowadzona selektywna zbiórka odpadów na danej nieruchomości to opłata stanowi dwukrotność stawki czyli 68 zł/miesięcznie/osoby i 19,20 zł / m</a:t>
            </a:r>
            <a:r>
              <a:rPr lang="pl-PL" baseline="30000" dirty="0">
                <a:solidFill>
                  <a:srgbClr val="C00000"/>
                </a:solidFill>
                <a:latin typeface="Arial" panose="020B0604020202020204" pitchFamily="34" charset="0"/>
                <a:cs typeface="Arial" panose="020B0604020202020204" pitchFamily="34" charset="0"/>
              </a:rPr>
              <a:t>3 </a:t>
            </a:r>
            <a:r>
              <a:rPr lang="pl-PL" dirty="0">
                <a:solidFill>
                  <a:srgbClr val="C00000"/>
                </a:solidFill>
                <a:latin typeface="Arial" panose="020B0604020202020204" pitchFamily="34" charset="0"/>
                <a:cs typeface="Arial" panose="020B0604020202020204" pitchFamily="34" charset="0"/>
              </a:rPr>
              <a:t>zużytej wody, </a:t>
            </a:r>
          </a:p>
          <a:p>
            <a:pPr algn="just">
              <a:lnSpc>
                <a:spcPct val="170000"/>
              </a:lnSpc>
            </a:pPr>
            <a:r>
              <a:rPr lang="pl-PL" dirty="0">
                <a:solidFill>
                  <a:srgbClr val="002060"/>
                </a:solidFill>
                <a:latin typeface="Arial" panose="020B0604020202020204" pitchFamily="34" charset="0"/>
                <a:cs typeface="Arial" panose="020B0604020202020204" pitchFamily="34" charset="0"/>
              </a:rPr>
              <a:t>właściciele nieruchomości jednorodzinnych wykorzystujący przydomowe kompostowniki mogą skorzystać ze zwolnienia w wysokości 1 zł/miesięcznie,</a:t>
            </a:r>
          </a:p>
        </p:txBody>
      </p:sp>
    </p:spTree>
    <p:extLst>
      <p:ext uri="{BB962C8B-B14F-4D97-AF65-F5344CB8AC3E}">
        <p14:creationId xmlns:p14="http://schemas.microsoft.com/office/powerpoint/2010/main" val="314877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67A1B9-D32E-4268-9CAF-C549916AF147}"/>
              </a:ext>
            </a:extLst>
          </p:cNvPr>
          <p:cNvSpPr>
            <a:spLocks noGrp="1"/>
          </p:cNvSpPr>
          <p:nvPr>
            <p:ph type="title"/>
          </p:nvPr>
        </p:nvSpPr>
        <p:spPr>
          <a:xfrm>
            <a:off x="736600" y="105687"/>
            <a:ext cx="10515600" cy="631902"/>
          </a:xfrm>
        </p:spPr>
        <p:txBody>
          <a:bodyPr>
            <a:noAutofit/>
          </a:bodyPr>
          <a:lstStyle/>
          <a:p>
            <a:pPr algn="ctr"/>
            <a:r>
              <a:rPr lang="pl-PL" sz="2000" b="1" dirty="0">
                <a:solidFill>
                  <a:srgbClr val="002060"/>
                </a:solidFill>
                <a:latin typeface="Arial" panose="020B0604020202020204" pitchFamily="34" charset="0"/>
                <a:cs typeface="Arial" panose="020B0604020202020204" pitchFamily="34" charset="0"/>
              </a:rPr>
              <a:t>Punkty Selektywnego Zbierania Odpadów Komunalnych (PSZOK)</a:t>
            </a:r>
            <a:endParaRPr lang="pl-PL" sz="2000" dirty="0">
              <a:solidFill>
                <a:srgbClr val="002060"/>
              </a:solidFill>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ACBAC255-9D8B-4EDF-93A5-5B2DE1906D62}"/>
              </a:ext>
            </a:extLst>
          </p:cNvPr>
          <p:cNvSpPr>
            <a:spLocks noGrp="1"/>
          </p:cNvSpPr>
          <p:nvPr>
            <p:ph idx="1"/>
          </p:nvPr>
        </p:nvSpPr>
        <p:spPr>
          <a:xfrm>
            <a:off x="321734" y="793677"/>
            <a:ext cx="11125200" cy="5624056"/>
          </a:xfrm>
        </p:spPr>
        <p:txBody>
          <a:bodyPr>
            <a:normAutofit fontScale="85000" lnSpcReduction="10000"/>
          </a:bodyPr>
          <a:lstStyle/>
          <a:p>
            <a:pPr>
              <a:lnSpc>
                <a:spcPct val="170000"/>
              </a:lnSpc>
            </a:pPr>
            <a:r>
              <a:rPr lang="pl-PL" sz="1900" dirty="0">
                <a:solidFill>
                  <a:srgbClr val="C00000"/>
                </a:solidFill>
                <a:latin typeface="Arial" panose="020B0604020202020204" pitchFamily="34" charset="0"/>
                <a:cs typeface="Arial" panose="020B0604020202020204" pitchFamily="34" charset="0"/>
              </a:rPr>
              <a:t>Obecnie w Łodzi funkcjonują trzy PSZOK-i (ul. Zamiejska, ul. Kasprowicza, ul. Graniczna. Są to miejsca, w których właściciele nieruchomości mogą bezpłatnie oddać odpady sprawiające kłopot w zagospodarowaniu. </a:t>
            </a:r>
          </a:p>
          <a:p>
            <a:pPr>
              <a:lnSpc>
                <a:spcPct val="170000"/>
              </a:lnSpc>
            </a:pPr>
            <a:r>
              <a:rPr lang="pl-PL" sz="1900" dirty="0">
                <a:solidFill>
                  <a:srgbClr val="002060"/>
                </a:solidFill>
                <a:latin typeface="Arial" panose="020B0604020202020204" pitchFamily="34" charset="0"/>
                <a:cs typeface="Arial" panose="020B0604020202020204" pitchFamily="34" charset="0"/>
              </a:rPr>
              <a:t>W Punktach Selektywnej Zbiórki Odpadów Komunalnych ogranicza się ilości przyjmowanych:</a:t>
            </a:r>
          </a:p>
          <a:p>
            <a:pPr marL="0" indent="0">
              <a:lnSpc>
                <a:spcPct val="170000"/>
              </a:lnSpc>
              <a:buNone/>
            </a:pPr>
            <a:r>
              <a:rPr lang="pl-PL" sz="1900" dirty="0">
                <a:solidFill>
                  <a:srgbClr val="002060"/>
                </a:solidFill>
                <a:latin typeface="Arial" panose="020B0604020202020204" pitchFamily="34" charset="0"/>
                <a:cs typeface="Arial" panose="020B0604020202020204" pitchFamily="34" charset="0"/>
              </a:rPr>
              <a:t>      - odpadów budowlanych i rozbiórkowych - do 1 500 kg miesięcznie,</a:t>
            </a:r>
          </a:p>
          <a:p>
            <a:pPr marL="0" indent="0">
              <a:lnSpc>
                <a:spcPct val="170000"/>
              </a:lnSpc>
              <a:buNone/>
            </a:pPr>
            <a:r>
              <a:rPr lang="pl-PL" sz="1900" dirty="0">
                <a:solidFill>
                  <a:srgbClr val="002060"/>
                </a:solidFill>
                <a:latin typeface="Arial" panose="020B0604020202020204" pitchFamily="34" charset="0"/>
                <a:cs typeface="Arial" panose="020B0604020202020204" pitchFamily="34" charset="0"/>
              </a:rPr>
              <a:t>      - mebli i innych odpadów wielkogabarytowych - do 1 500 kg miesięcznie,</a:t>
            </a:r>
          </a:p>
          <a:p>
            <a:pPr marL="0" indent="0">
              <a:lnSpc>
                <a:spcPct val="170000"/>
              </a:lnSpc>
              <a:buNone/>
            </a:pPr>
            <a:r>
              <a:rPr lang="pl-PL" sz="1900" dirty="0">
                <a:solidFill>
                  <a:srgbClr val="002060"/>
                </a:solidFill>
                <a:latin typeface="Arial" panose="020B0604020202020204" pitchFamily="34" charset="0"/>
                <a:cs typeface="Arial" panose="020B0604020202020204" pitchFamily="34" charset="0"/>
              </a:rPr>
              <a:t>      - zużytych opon samochodowych - do 4 szt. rocznie.</a:t>
            </a:r>
          </a:p>
          <a:p>
            <a:pPr>
              <a:lnSpc>
                <a:spcPct val="170000"/>
              </a:lnSpc>
            </a:pPr>
            <a:r>
              <a:rPr lang="pl-PL" sz="1900" dirty="0">
                <a:solidFill>
                  <a:srgbClr val="C00000"/>
                </a:solidFill>
                <a:latin typeface="Arial" panose="020B0604020202020204" pitchFamily="34" charset="0"/>
                <a:cs typeface="Arial" panose="020B0604020202020204" pitchFamily="34" charset="0"/>
              </a:rPr>
              <a:t>Mieszkańcy odpady, które muszą być posortowane według rodzajów dostarczają do punktów we własnym zakresie (własnym transportem). Punkty nie przyjmują zmieszanych odpadów komunalnych. Są przeznaczone tylko dla mieszkańców Łodzi, może się zdarzyć sytuacja, że ich pracownicy mogą poprosić o weryfikację tych danych.</a:t>
            </a:r>
            <a:br>
              <a:rPr lang="pl-PL" sz="1900" dirty="0">
                <a:solidFill>
                  <a:srgbClr val="C00000"/>
                </a:solidFill>
                <a:latin typeface="Arial" panose="020B0604020202020204" pitchFamily="34" charset="0"/>
                <a:cs typeface="Arial" panose="020B0604020202020204" pitchFamily="34" charset="0"/>
              </a:rPr>
            </a:br>
            <a:r>
              <a:rPr lang="pl-PL" sz="1900" dirty="0">
                <a:solidFill>
                  <a:srgbClr val="002060"/>
                </a:solidFill>
                <a:latin typeface="Arial" panose="020B0604020202020204" pitchFamily="34" charset="0"/>
                <a:cs typeface="Arial" panose="020B0604020202020204" pitchFamily="34" charset="0"/>
              </a:rPr>
              <a:t>  </a:t>
            </a:r>
          </a:p>
          <a:p>
            <a:pPr marL="0" indent="0">
              <a:lnSpc>
                <a:spcPct val="170000"/>
              </a:lnSpc>
              <a:buNone/>
            </a:pPr>
            <a:r>
              <a:rPr lang="pl-PL" sz="1900" b="1" dirty="0">
                <a:solidFill>
                  <a:srgbClr val="002060"/>
                </a:solidFill>
                <a:latin typeface="Arial" panose="020B0604020202020204" pitchFamily="34" charset="0"/>
                <a:cs typeface="Arial" panose="020B0604020202020204" pitchFamily="34" charset="0"/>
              </a:rPr>
              <a:t>     Punkty selektywnego zbierania odpadów komunalnych są inwestycją  Miasta Łodzi.</a:t>
            </a:r>
            <a:endParaRPr lang="pl-PL" sz="1900" dirty="0">
              <a:solidFill>
                <a:srgbClr val="002060"/>
              </a:solidFill>
              <a:latin typeface="Arial" panose="020B0604020202020204" pitchFamily="34" charset="0"/>
              <a:cs typeface="Arial" panose="020B0604020202020204" pitchFamily="34" charset="0"/>
            </a:endParaRPr>
          </a:p>
        </p:txBody>
      </p:sp>
      <p:pic>
        <p:nvPicPr>
          <p:cNvPr id="4" name="Picture 3" descr="\\eplik\VOL_2\WGK\WYDZIAL\Zdjęcia\PDDO Kasprowicza - 6.09\PDDO Kasprowicza - 6.09 009.jpg">
            <a:extLst>
              <a:ext uri="{FF2B5EF4-FFF2-40B4-BE49-F238E27FC236}">
                <a16:creationId xmlns:a16="http://schemas.microsoft.com/office/drawing/2014/main" id="{15A09A67-5702-4947-B049-D9EFC3BD09D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69866" y="2228656"/>
            <a:ext cx="2429933" cy="1632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098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482773"/>
          </a:xfrm>
        </p:spPr>
        <p:txBody>
          <a:bodyPr>
            <a:noAutofit/>
          </a:bodyPr>
          <a:lstStyle/>
          <a:p>
            <a:r>
              <a:rPr lang="pl-PL" sz="2800" b="1" dirty="0">
                <a:solidFill>
                  <a:srgbClr val="002060"/>
                </a:solidFill>
                <a:latin typeface="Arial" panose="020B0604020202020204" pitchFamily="34" charset="0"/>
                <a:cs typeface="Arial" panose="020B0604020202020204" pitchFamily="34" charset="0"/>
              </a:rPr>
              <a:t>Instalacje zagospodarowujące łódzkie odpady</a:t>
            </a:r>
          </a:p>
        </p:txBody>
      </p:sp>
      <p:sp>
        <p:nvSpPr>
          <p:cNvPr id="3" name="Symbol zastępczy zawartości 2"/>
          <p:cNvSpPr>
            <a:spLocks noGrp="1"/>
          </p:cNvSpPr>
          <p:nvPr>
            <p:ph idx="1"/>
          </p:nvPr>
        </p:nvSpPr>
        <p:spPr>
          <a:xfrm>
            <a:off x="838200" y="847898"/>
            <a:ext cx="10515600" cy="5552902"/>
          </a:xfrm>
        </p:spPr>
        <p:txBody>
          <a:bodyPr>
            <a:normAutofit/>
          </a:bodyPr>
          <a:lstStyle/>
          <a:p>
            <a:pPr marL="0" indent="0" algn="just">
              <a:buNone/>
            </a:pPr>
            <a:endParaRPr lang="pl-PL" dirty="0"/>
          </a:p>
          <a:p>
            <a:pPr algn="just"/>
            <a:endParaRPr lang="pl-PL" dirty="0"/>
          </a:p>
          <a:p>
            <a:pPr algn="just"/>
            <a:endParaRPr lang="pl-PL" dirty="0"/>
          </a:p>
          <a:p>
            <a:pPr algn="just"/>
            <a:endParaRPr lang="pl-PL" dirty="0"/>
          </a:p>
          <a:p>
            <a:pPr marL="0" indent="0">
              <a:buNone/>
            </a:pP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151827768"/>
              </p:ext>
            </p:extLst>
          </p:nvPr>
        </p:nvGraphicFramePr>
        <p:xfrm>
          <a:off x="838200" y="1454227"/>
          <a:ext cx="10400607" cy="4762392"/>
        </p:xfrm>
        <a:graphic>
          <a:graphicData uri="http://schemas.openxmlformats.org/drawingml/2006/table">
            <a:tbl>
              <a:tblPr firstRow="1" firstCol="1" bandRow="1">
                <a:tableStyleId>{5C22544A-7EE6-4342-B048-85BDC9FD1C3A}</a:tableStyleId>
              </a:tblPr>
              <a:tblGrid>
                <a:gridCol w="3129778">
                  <a:extLst>
                    <a:ext uri="{9D8B030D-6E8A-4147-A177-3AD203B41FA5}">
                      <a16:colId xmlns:a16="http://schemas.microsoft.com/office/drawing/2014/main" val="2695369258"/>
                    </a:ext>
                  </a:extLst>
                </a:gridCol>
                <a:gridCol w="7270829">
                  <a:extLst>
                    <a:ext uri="{9D8B030D-6E8A-4147-A177-3AD203B41FA5}">
                      <a16:colId xmlns:a16="http://schemas.microsoft.com/office/drawing/2014/main" val="524286857"/>
                    </a:ext>
                  </a:extLst>
                </a:gridCol>
              </a:tblGrid>
              <a:tr h="806478">
                <a:tc>
                  <a:txBody>
                    <a:bodyPr/>
                    <a:lstStyle/>
                    <a:p>
                      <a:pPr marR="88900" algn="ctr">
                        <a:lnSpc>
                          <a:spcPts val="1400"/>
                        </a:lnSpc>
                        <a:spcAft>
                          <a:spcPts val="0"/>
                        </a:spcAft>
                      </a:pPr>
                      <a:r>
                        <a:rPr lang="pl-PL" sz="1400" dirty="0">
                          <a:effectLst/>
                          <a:latin typeface="Arial" panose="020B0604020202020204" pitchFamily="34" charset="0"/>
                          <a:cs typeface="Arial" panose="020B0604020202020204" pitchFamily="34" charset="0"/>
                        </a:rPr>
                        <a:t>Rodzaje odpadów komunalnych</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tc>
                  <a:txBody>
                    <a:bodyPr/>
                    <a:lstStyle/>
                    <a:p>
                      <a:pPr algn="ctr">
                        <a:lnSpc>
                          <a:spcPts val="1400"/>
                        </a:lnSpc>
                        <a:spcAft>
                          <a:spcPts val="0"/>
                        </a:spcAft>
                      </a:pPr>
                      <a:r>
                        <a:rPr lang="pl-PL" sz="1400" dirty="0">
                          <a:effectLst/>
                          <a:latin typeface="Arial" panose="020B0604020202020204" pitchFamily="34" charset="0"/>
                          <a:cs typeface="Arial" panose="020B0604020202020204" pitchFamily="34" charset="0"/>
                        </a:rPr>
                        <a:t>Instalacja</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extLst>
                  <a:ext uri="{0D108BD9-81ED-4DB2-BD59-A6C34878D82A}">
                    <a16:rowId xmlns:a16="http://schemas.microsoft.com/office/drawing/2014/main" val="1890436177"/>
                  </a:ext>
                </a:extLst>
              </a:tr>
              <a:tr h="776944">
                <a:tc>
                  <a:txBody>
                    <a:bodyPr/>
                    <a:lstStyle/>
                    <a:p>
                      <a:pPr algn="ctr">
                        <a:lnSpc>
                          <a:spcPts val="1400"/>
                        </a:lnSpc>
                        <a:spcAft>
                          <a:spcPts val="0"/>
                        </a:spcAft>
                      </a:pPr>
                      <a:r>
                        <a:rPr lang="pl-PL" sz="1400" dirty="0">
                          <a:effectLst/>
                          <a:latin typeface="Arial" panose="020B0604020202020204" pitchFamily="34" charset="0"/>
                          <a:cs typeface="Arial" panose="020B0604020202020204" pitchFamily="34" charset="0"/>
                        </a:rPr>
                        <a:t>odpady surowcowe i odpady wielkogabarytowe</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tc>
                  <a:txBody>
                    <a:bodyPr/>
                    <a:lstStyle/>
                    <a:p>
                      <a:pPr indent="68580" algn="ctr">
                        <a:lnSpc>
                          <a:spcPts val="1400"/>
                        </a:lnSpc>
                        <a:spcAft>
                          <a:spcPts val="0"/>
                        </a:spcAft>
                      </a:pPr>
                      <a:r>
                        <a:rPr lang="pl-PL" sz="1400" dirty="0">
                          <a:effectLst/>
                          <a:latin typeface="Arial" panose="020B0604020202020204" pitchFamily="34" charset="0"/>
                          <a:cs typeface="Arial" panose="020B0604020202020204" pitchFamily="34" charset="0"/>
                        </a:rPr>
                        <a:t>Sortownia odpadów komunalnych</a:t>
                      </a:r>
                    </a:p>
                    <a:p>
                      <a:pPr indent="68580" algn="ctr">
                        <a:lnSpc>
                          <a:spcPts val="1400"/>
                        </a:lnSpc>
                        <a:spcAft>
                          <a:spcPts val="0"/>
                        </a:spcAft>
                      </a:pPr>
                      <a:r>
                        <a:rPr lang="pl-PL" sz="1400" dirty="0">
                          <a:effectLst/>
                          <a:latin typeface="Arial" panose="020B0604020202020204" pitchFamily="34" charset="0"/>
                          <a:cs typeface="Arial" panose="020B0604020202020204" pitchFamily="34" charset="0"/>
                        </a:rPr>
                        <a:t>Łódź, ul. Zamiejska 1</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extLst>
                  <a:ext uri="{0D108BD9-81ED-4DB2-BD59-A6C34878D82A}">
                    <a16:rowId xmlns:a16="http://schemas.microsoft.com/office/drawing/2014/main" val="1943339108"/>
                  </a:ext>
                </a:extLst>
              </a:tr>
              <a:tr h="698140">
                <a:tc>
                  <a:txBody>
                    <a:bodyPr/>
                    <a:lstStyle/>
                    <a:p>
                      <a:pPr algn="ctr">
                        <a:lnSpc>
                          <a:spcPts val="1400"/>
                        </a:lnSpc>
                        <a:spcAft>
                          <a:spcPts val="0"/>
                        </a:spcAft>
                      </a:pPr>
                      <a:r>
                        <a:rPr lang="pl-PL" sz="1400" dirty="0">
                          <a:effectLst/>
                          <a:latin typeface="Arial" panose="020B0604020202020204" pitchFamily="34" charset="0"/>
                          <a:cs typeface="Arial" panose="020B0604020202020204" pitchFamily="34" charset="0"/>
                        </a:rPr>
                        <a:t>odpady zielone</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tc>
                  <a:txBody>
                    <a:bodyPr/>
                    <a:lstStyle/>
                    <a:p>
                      <a:pPr indent="68580" algn="ctr">
                        <a:lnSpc>
                          <a:spcPts val="1400"/>
                        </a:lnSpc>
                        <a:spcAft>
                          <a:spcPts val="0"/>
                        </a:spcAft>
                      </a:pPr>
                      <a:r>
                        <a:rPr lang="pl-PL" sz="1400" dirty="0">
                          <a:effectLst/>
                          <a:latin typeface="Arial" panose="020B0604020202020204" pitchFamily="34" charset="0"/>
                          <a:cs typeface="Arial" panose="020B0604020202020204" pitchFamily="34" charset="0"/>
                        </a:rPr>
                        <a:t>Miejska kompostownia</a:t>
                      </a:r>
                    </a:p>
                    <a:p>
                      <a:pPr marR="88900" algn="ctr">
                        <a:lnSpc>
                          <a:spcPts val="1400"/>
                        </a:lnSpc>
                        <a:spcAft>
                          <a:spcPts val="0"/>
                        </a:spcAft>
                      </a:pPr>
                      <a:r>
                        <a:rPr lang="pl-PL" sz="1400" dirty="0">
                          <a:effectLst/>
                          <a:latin typeface="Arial" panose="020B0604020202020204" pitchFamily="34" charset="0"/>
                          <a:cs typeface="Arial" panose="020B0604020202020204" pitchFamily="34" charset="0"/>
                        </a:rPr>
                        <a:t>Łódź, ul. Sanitariuszek 70/72</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extLst>
                  <a:ext uri="{0D108BD9-81ED-4DB2-BD59-A6C34878D82A}">
                    <a16:rowId xmlns:a16="http://schemas.microsoft.com/office/drawing/2014/main" val="4017315273"/>
                  </a:ext>
                </a:extLst>
              </a:tr>
              <a:tr h="1618409">
                <a:tc>
                  <a:txBody>
                    <a:bodyPr/>
                    <a:lstStyle/>
                    <a:p>
                      <a:pPr algn="ctr">
                        <a:lnSpc>
                          <a:spcPts val="1400"/>
                        </a:lnSpc>
                        <a:spcAft>
                          <a:spcPts val="0"/>
                        </a:spcAft>
                      </a:pPr>
                      <a:r>
                        <a:rPr lang="pl-PL" sz="1400" dirty="0">
                          <a:effectLst/>
                          <a:latin typeface="Arial" panose="020B0604020202020204" pitchFamily="34" charset="0"/>
                          <a:cs typeface="Arial" panose="020B0604020202020204" pitchFamily="34" charset="0"/>
                        </a:rPr>
                        <a:t> </a:t>
                      </a:r>
                    </a:p>
                    <a:p>
                      <a:pPr algn="ctr">
                        <a:lnSpc>
                          <a:spcPts val="1400"/>
                        </a:lnSpc>
                        <a:spcAft>
                          <a:spcPts val="0"/>
                        </a:spcAft>
                      </a:pPr>
                      <a:r>
                        <a:rPr lang="pl-PL" sz="1400" dirty="0">
                          <a:effectLst/>
                          <a:latin typeface="Arial" panose="020B0604020202020204" pitchFamily="34" charset="0"/>
                          <a:cs typeface="Arial" panose="020B0604020202020204" pitchFamily="34" charset="0"/>
                        </a:rPr>
                        <a:t>odpady resztkowe (pozostałe po segregacji)</a:t>
                      </a:r>
                    </a:p>
                    <a:p>
                      <a:pPr marR="21590" algn="ctr">
                        <a:lnSpc>
                          <a:spcPts val="1400"/>
                        </a:lnSpc>
                        <a:spcAft>
                          <a:spcPts val="0"/>
                        </a:spcAft>
                      </a:pPr>
                      <a:r>
                        <a:rPr lang="pl-PL" sz="1400" u="none" strike="noStrike" dirty="0">
                          <a:effectLst/>
                          <a:latin typeface="Arial" panose="020B0604020202020204" pitchFamily="34" charset="0"/>
                          <a:cs typeface="Arial" panose="020B0604020202020204" pitchFamily="34" charset="0"/>
                        </a:rPr>
                        <a:t> </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tc>
                  <a:txBody>
                    <a:bodyPr/>
                    <a:lstStyle/>
                    <a:p>
                      <a:pPr algn="ctr">
                        <a:lnSpc>
                          <a:spcPts val="1400"/>
                        </a:lnSpc>
                        <a:spcAft>
                          <a:spcPts val="0"/>
                        </a:spcAft>
                      </a:pPr>
                      <a:r>
                        <a:rPr lang="pl-PL" sz="1400" dirty="0">
                          <a:effectLst/>
                          <a:latin typeface="Arial" panose="020B0604020202020204" pitchFamily="34" charset="0"/>
                          <a:cs typeface="Arial" panose="020B0604020202020204" pitchFamily="34" charset="0"/>
                        </a:rPr>
                        <a:t> Instalacja Komunalna Remondis Sp. z o.o., Łódź, ul. Swojska / Zbąszyńska </a:t>
                      </a:r>
                      <a:endParaRPr lang="pl-PL" sz="1400" dirty="0">
                        <a:effectLst/>
                        <a:latin typeface="Arial" panose="020B0604020202020204" pitchFamily="34" charset="0"/>
                        <a:ea typeface="Calibri" panose="020F0502020204030204" pitchFamily="34" charset="0"/>
                        <a:cs typeface="Arial" panose="020B0604020202020204" pitchFamily="34" charset="0"/>
                      </a:endParaRPr>
                    </a:p>
                    <a:p>
                      <a:pPr marR="88900" algn="ctr">
                        <a:lnSpc>
                          <a:spcPts val="1400"/>
                        </a:lnSpc>
                        <a:spcAft>
                          <a:spcPts val="0"/>
                        </a:spcAft>
                      </a:pPr>
                      <a:r>
                        <a:rPr lang="pl-PL" sz="1400" dirty="0">
                          <a:effectLst/>
                          <a:latin typeface="Arial" panose="020B0604020202020204" pitchFamily="34" charset="0"/>
                          <a:cs typeface="Arial" panose="020B0604020202020204" pitchFamily="34" charset="0"/>
                        </a:rPr>
                        <a:t> </a:t>
                      </a:r>
                    </a:p>
                    <a:p>
                      <a:pPr marR="88900" algn="ctr">
                        <a:lnSpc>
                          <a:spcPts val="1400"/>
                        </a:lnSpc>
                        <a:spcAft>
                          <a:spcPts val="0"/>
                        </a:spcAft>
                      </a:pPr>
                      <a:r>
                        <a:rPr lang="pl-PL" sz="1400" dirty="0">
                          <a:effectLst/>
                          <a:latin typeface="Arial" panose="020B0604020202020204" pitchFamily="34" charset="0"/>
                          <a:cs typeface="Arial" panose="020B0604020202020204" pitchFamily="34" charset="0"/>
                        </a:rPr>
                        <a:t>Zakład Zagospodarowania Odpadów Ruszczyn, gm. Kamieńsk</a:t>
                      </a:r>
                    </a:p>
                    <a:p>
                      <a:pPr marR="88900" algn="ctr">
                        <a:lnSpc>
                          <a:spcPts val="1400"/>
                        </a:lnSpc>
                        <a:spcAft>
                          <a:spcPts val="0"/>
                        </a:spcAft>
                      </a:pPr>
                      <a:r>
                        <a:rPr lang="pl-PL" sz="1400" dirty="0">
                          <a:effectLst/>
                          <a:latin typeface="Arial" panose="020B0604020202020204" pitchFamily="34" charset="0"/>
                          <a:cs typeface="Arial" panose="020B0604020202020204" pitchFamily="34" charset="0"/>
                        </a:rPr>
                        <a:t> </a:t>
                      </a:r>
                    </a:p>
                    <a:p>
                      <a:pPr marR="88900" algn="ctr">
                        <a:lnSpc>
                          <a:spcPts val="1400"/>
                        </a:lnSpc>
                        <a:spcAft>
                          <a:spcPts val="0"/>
                        </a:spcAft>
                      </a:pPr>
                      <a:r>
                        <a:rPr lang="pl-PL" sz="1400" dirty="0">
                          <a:effectLst/>
                          <a:latin typeface="Arial" panose="020B0604020202020204" pitchFamily="34" charset="0"/>
                          <a:cs typeface="Arial" panose="020B0604020202020204" pitchFamily="34" charset="0"/>
                        </a:rPr>
                        <a:t>Instalacja komunalna w Krzyżanówku, gm. Krzyżanów</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extLst>
                  <a:ext uri="{0D108BD9-81ED-4DB2-BD59-A6C34878D82A}">
                    <a16:rowId xmlns:a16="http://schemas.microsoft.com/office/drawing/2014/main" val="2472956756"/>
                  </a:ext>
                </a:extLst>
              </a:tr>
              <a:tr h="862421">
                <a:tc>
                  <a:txBody>
                    <a:bodyPr/>
                    <a:lstStyle/>
                    <a:p>
                      <a:pPr marR="21590" algn="l">
                        <a:lnSpc>
                          <a:spcPts val="1400"/>
                        </a:lnSpc>
                        <a:spcAft>
                          <a:spcPts val="0"/>
                        </a:spcAft>
                      </a:pPr>
                      <a:r>
                        <a:rPr lang="pl-PL" sz="1400" u="none" strike="noStrike" dirty="0">
                          <a:effectLst/>
                          <a:latin typeface="Arial" panose="020B0604020202020204" pitchFamily="34" charset="0"/>
                          <a:cs typeface="Arial" panose="020B0604020202020204" pitchFamily="34" charset="0"/>
                        </a:rPr>
                        <a:t> </a:t>
                      </a:r>
                      <a:endParaRPr lang="pl-PL" sz="1400" dirty="0">
                        <a:effectLst/>
                        <a:latin typeface="Arial" panose="020B0604020202020204" pitchFamily="34" charset="0"/>
                        <a:ea typeface="Calibri" panose="020F0502020204030204" pitchFamily="34" charset="0"/>
                        <a:cs typeface="Arial" panose="020B0604020202020204" pitchFamily="34" charset="0"/>
                      </a:endParaRPr>
                    </a:p>
                    <a:p>
                      <a:pPr marR="21590" algn="ctr">
                        <a:lnSpc>
                          <a:spcPts val="1400"/>
                        </a:lnSpc>
                        <a:spcAft>
                          <a:spcPts val="0"/>
                        </a:spcAft>
                      </a:pPr>
                      <a:r>
                        <a:rPr lang="pl-PL" sz="1400" dirty="0">
                          <a:effectLst/>
                          <a:latin typeface="Arial" panose="020B0604020202020204" pitchFamily="34" charset="0"/>
                          <a:cs typeface="Arial" panose="020B0604020202020204" pitchFamily="34" charset="0"/>
                        </a:rPr>
                        <a:t>odpady kuchenne</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tc>
                  <a:txBody>
                    <a:bodyPr/>
                    <a:lstStyle/>
                    <a:p>
                      <a:pPr marR="88900" algn="l">
                        <a:lnSpc>
                          <a:spcPts val="1400"/>
                        </a:lnSpc>
                        <a:spcAft>
                          <a:spcPts val="0"/>
                        </a:spcAft>
                      </a:pPr>
                      <a:r>
                        <a:rPr lang="pl-PL" sz="1400" dirty="0">
                          <a:effectLst/>
                          <a:latin typeface="Arial" panose="020B0604020202020204" pitchFamily="34" charset="0"/>
                          <a:cs typeface="Arial" panose="020B0604020202020204" pitchFamily="34" charset="0"/>
                        </a:rPr>
                        <a:t> </a:t>
                      </a:r>
                      <a:endParaRPr lang="pl-PL" sz="1400" dirty="0">
                        <a:effectLst/>
                        <a:latin typeface="Arial" panose="020B0604020202020204" pitchFamily="34" charset="0"/>
                        <a:ea typeface="Calibri" panose="020F0502020204030204" pitchFamily="34" charset="0"/>
                        <a:cs typeface="Arial" panose="020B0604020202020204" pitchFamily="34" charset="0"/>
                      </a:endParaRPr>
                    </a:p>
                    <a:p>
                      <a:pPr marR="88900" algn="ctr">
                        <a:lnSpc>
                          <a:spcPts val="1400"/>
                        </a:lnSpc>
                        <a:spcAft>
                          <a:spcPts val="0"/>
                        </a:spcAft>
                      </a:pPr>
                      <a:r>
                        <a:rPr lang="pl-PL" sz="1400" dirty="0">
                          <a:effectLst/>
                          <a:latin typeface="Arial" panose="020B0604020202020204" pitchFamily="34" charset="0"/>
                          <a:cs typeface="Arial" panose="020B0604020202020204" pitchFamily="34" charset="0"/>
                        </a:rPr>
                        <a:t>Zakład Zagospodarowania Odpadów Ruszczyn, gm. Kamieńsk</a:t>
                      </a:r>
                    </a:p>
                    <a:p>
                      <a:pPr marR="88900" algn="ctr">
                        <a:lnSpc>
                          <a:spcPts val="1400"/>
                        </a:lnSpc>
                        <a:spcAft>
                          <a:spcPts val="0"/>
                        </a:spcAft>
                      </a:pPr>
                      <a:r>
                        <a:rPr lang="pl-PL" sz="1400" dirty="0">
                          <a:effectLst/>
                          <a:latin typeface="Arial" panose="020B0604020202020204" pitchFamily="34" charset="0"/>
                          <a:cs typeface="Arial" panose="020B0604020202020204" pitchFamily="34" charset="0"/>
                        </a:rPr>
                        <a:t> </a:t>
                      </a:r>
                    </a:p>
                    <a:p>
                      <a:pPr marR="88900" algn="ctr">
                        <a:lnSpc>
                          <a:spcPts val="1400"/>
                        </a:lnSpc>
                        <a:spcAft>
                          <a:spcPts val="0"/>
                        </a:spcAft>
                      </a:pPr>
                      <a:r>
                        <a:rPr lang="pl-PL" sz="1400" dirty="0">
                          <a:effectLst/>
                          <a:latin typeface="Arial" panose="020B0604020202020204" pitchFamily="34" charset="0"/>
                          <a:cs typeface="Arial" panose="020B0604020202020204" pitchFamily="34" charset="0"/>
                        </a:rPr>
                        <a:t>Instalacja komunalna w Krzyżanówku, gm. Krzyżanów</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45915" marR="45915" marT="0" marB="0" anchor="ctr"/>
                </a:tc>
                <a:extLst>
                  <a:ext uri="{0D108BD9-81ED-4DB2-BD59-A6C34878D82A}">
                    <a16:rowId xmlns:a16="http://schemas.microsoft.com/office/drawing/2014/main" val="2584336507"/>
                  </a:ext>
                </a:extLst>
              </a:tr>
            </a:tbl>
          </a:graphicData>
        </a:graphic>
      </p:graphicFrame>
    </p:spTree>
    <p:extLst>
      <p:ext uri="{BB962C8B-B14F-4D97-AF65-F5344CB8AC3E}">
        <p14:creationId xmlns:p14="http://schemas.microsoft.com/office/powerpoint/2010/main" val="2115876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296E27-AC1E-468C-8CC9-C1CFE6CE679D}"/>
              </a:ext>
            </a:extLst>
          </p:cNvPr>
          <p:cNvSpPr>
            <a:spLocks noGrp="1"/>
          </p:cNvSpPr>
          <p:nvPr>
            <p:ph type="title"/>
          </p:nvPr>
        </p:nvSpPr>
        <p:spPr>
          <a:xfrm>
            <a:off x="838200" y="288036"/>
            <a:ext cx="10515600" cy="527241"/>
          </a:xfrm>
        </p:spPr>
        <p:txBody>
          <a:bodyPr>
            <a:normAutofit/>
          </a:bodyPr>
          <a:lstStyle/>
          <a:p>
            <a:pPr algn="ctr"/>
            <a:r>
              <a:rPr lang="pl-PL" sz="2800" b="1" dirty="0">
                <a:solidFill>
                  <a:srgbClr val="002060"/>
                </a:solidFill>
                <a:latin typeface="Arial" panose="020B0604020202020204" pitchFamily="34" charset="0"/>
                <a:cs typeface="Arial" panose="020B0604020202020204" pitchFamily="34" charset="0"/>
              </a:rPr>
              <a:t>Łódź i odpady komunalne</a:t>
            </a:r>
          </a:p>
        </p:txBody>
      </p:sp>
      <p:graphicFrame>
        <p:nvGraphicFramePr>
          <p:cNvPr id="4" name="Tabela 4">
            <a:extLst>
              <a:ext uri="{FF2B5EF4-FFF2-40B4-BE49-F238E27FC236}">
                <a16:creationId xmlns:a16="http://schemas.microsoft.com/office/drawing/2014/main" id="{0BFA7422-87DE-4142-8F31-2772DD1FAAC7}"/>
              </a:ext>
            </a:extLst>
          </p:cNvPr>
          <p:cNvGraphicFramePr>
            <a:graphicFrameLocks noGrp="1"/>
          </p:cNvGraphicFramePr>
          <p:nvPr>
            <p:ph idx="1"/>
            <p:extLst>
              <p:ext uri="{D42A27DB-BD31-4B8C-83A1-F6EECF244321}">
                <p14:modId xmlns:p14="http://schemas.microsoft.com/office/powerpoint/2010/main" val="1584267353"/>
              </p:ext>
            </p:extLst>
          </p:nvPr>
        </p:nvGraphicFramePr>
        <p:xfrm>
          <a:off x="1141981" y="2247810"/>
          <a:ext cx="9094220" cy="3053080"/>
        </p:xfrm>
        <a:graphic>
          <a:graphicData uri="http://schemas.openxmlformats.org/drawingml/2006/table">
            <a:tbl>
              <a:tblPr firstRow="1" bandRow="1">
                <a:tableStyleId>{5C22544A-7EE6-4342-B048-85BDC9FD1C3A}</a:tableStyleId>
              </a:tblPr>
              <a:tblGrid>
                <a:gridCol w="4250266">
                  <a:extLst>
                    <a:ext uri="{9D8B030D-6E8A-4147-A177-3AD203B41FA5}">
                      <a16:colId xmlns:a16="http://schemas.microsoft.com/office/drawing/2014/main" val="968705063"/>
                    </a:ext>
                  </a:extLst>
                </a:gridCol>
                <a:gridCol w="1728220">
                  <a:extLst>
                    <a:ext uri="{9D8B030D-6E8A-4147-A177-3AD203B41FA5}">
                      <a16:colId xmlns:a16="http://schemas.microsoft.com/office/drawing/2014/main" val="231980663"/>
                    </a:ext>
                  </a:extLst>
                </a:gridCol>
                <a:gridCol w="1557867">
                  <a:extLst>
                    <a:ext uri="{9D8B030D-6E8A-4147-A177-3AD203B41FA5}">
                      <a16:colId xmlns:a16="http://schemas.microsoft.com/office/drawing/2014/main" val="2250583273"/>
                    </a:ext>
                  </a:extLst>
                </a:gridCol>
                <a:gridCol w="1557867">
                  <a:extLst>
                    <a:ext uri="{9D8B030D-6E8A-4147-A177-3AD203B41FA5}">
                      <a16:colId xmlns:a16="http://schemas.microsoft.com/office/drawing/2014/main" val="4237111149"/>
                    </a:ext>
                  </a:extLst>
                </a:gridCol>
              </a:tblGrid>
              <a:tr h="370840">
                <a:tc>
                  <a:txBody>
                    <a:bodyPr/>
                    <a:lstStyle/>
                    <a:p>
                      <a:pPr marL="36195" algn="ctr">
                        <a:lnSpc>
                          <a:spcPct val="150000"/>
                        </a:lnSpc>
                        <a:spcBef>
                          <a:spcPts val="400"/>
                        </a:spcBef>
                        <a:spcAft>
                          <a:spcPts val="0"/>
                        </a:spcAft>
                      </a:pPr>
                      <a:r>
                        <a:rPr lang="pl-PL" sz="1200" b="1" kern="1200" dirty="0">
                          <a:effectLst/>
                          <a:latin typeface="Arial" panose="020B0604020202020204" pitchFamily="34" charset="0"/>
                          <a:ea typeface="Times New Roman" panose="02020603050405020304" pitchFamily="18" charset="0"/>
                        </a:rPr>
                        <a:t>Odpady komunalne </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ctr">
                        <a:lnSpc>
                          <a:spcPct val="100000"/>
                        </a:lnSpc>
                        <a:spcBef>
                          <a:spcPts val="200"/>
                        </a:spcBef>
                        <a:spcAft>
                          <a:spcPts val="0"/>
                        </a:spcAft>
                      </a:pPr>
                      <a:r>
                        <a:rPr lang="pl-PL" sz="1200" b="1" kern="1200" dirty="0">
                          <a:effectLst/>
                          <a:latin typeface="Arial" panose="020B0604020202020204" pitchFamily="34" charset="0"/>
                          <a:ea typeface="Times New Roman" panose="02020603050405020304" pitchFamily="18" charset="0"/>
                          <a:cs typeface="Arial" panose="020B0604020202020204" pitchFamily="34" charset="0"/>
                        </a:rPr>
                        <a:t>Ilość [Mg] </a:t>
                      </a:r>
                    </a:p>
                    <a:p>
                      <a:pPr marL="36195" algn="ctr">
                        <a:lnSpc>
                          <a:spcPct val="100000"/>
                        </a:lnSpc>
                        <a:spcBef>
                          <a:spcPts val="200"/>
                        </a:spcBef>
                        <a:spcAft>
                          <a:spcPts val="0"/>
                        </a:spcAft>
                      </a:pPr>
                      <a:r>
                        <a:rPr lang="pl-PL" sz="1200" b="1" kern="1200" dirty="0">
                          <a:effectLst/>
                          <a:latin typeface="Arial" panose="020B0604020202020204" pitchFamily="34" charset="0"/>
                          <a:ea typeface="Times New Roman" panose="02020603050405020304" pitchFamily="18" charset="0"/>
                          <a:cs typeface="Arial" panose="020B0604020202020204" pitchFamily="34" charset="0"/>
                        </a:rPr>
                        <a:t>w 2020 r</a:t>
                      </a:r>
                      <a:endParaRPr lang="pl-PL" sz="1200" kern="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6195" algn="ctr">
                        <a:lnSpc>
                          <a:spcPct val="100000"/>
                        </a:lnSpc>
                        <a:spcBef>
                          <a:spcPts val="200"/>
                        </a:spcBef>
                        <a:spcAft>
                          <a:spcPts val="0"/>
                        </a:spcAft>
                      </a:pPr>
                      <a:r>
                        <a:rPr lang="pl-PL" sz="1200" b="1" kern="1200" dirty="0">
                          <a:effectLst/>
                          <a:latin typeface="Arial" panose="020B0604020202020204" pitchFamily="34" charset="0"/>
                          <a:ea typeface="Times New Roman" panose="02020603050405020304" pitchFamily="18" charset="0"/>
                          <a:cs typeface="Arial" panose="020B0604020202020204" pitchFamily="34" charset="0"/>
                        </a:rPr>
                        <a:t>Ilość [Mg] </a:t>
                      </a:r>
                    </a:p>
                    <a:p>
                      <a:pPr marL="36195" algn="ctr">
                        <a:lnSpc>
                          <a:spcPct val="100000"/>
                        </a:lnSpc>
                        <a:spcBef>
                          <a:spcPts val="200"/>
                        </a:spcBef>
                        <a:spcAft>
                          <a:spcPts val="0"/>
                        </a:spcAft>
                      </a:pPr>
                      <a:r>
                        <a:rPr lang="pl-PL" sz="1200" b="1" kern="1200" dirty="0">
                          <a:effectLst/>
                          <a:latin typeface="Arial" panose="020B0604020202020204" pitchFamily="34" charset="0"/>
                          <a:ea typeface="Times New Roman" panose="02020603050405020304" pitchFamily="18" charset="0"/>
                          <a:cs typeface="Arial" panose="020B0604020202020204" pitchFamily="34" charset="0"/>
                        </a:rPr>
                        <a:t>w 2021 r</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200" dirty="0">
                          <a:latin typeface="Arial" panose="020B0604020202020204" pitchFamily="34" charset="0"/>
                          <a:cs typeface="Arial" panose="020B0604020202020204" pitchFamily="34" charset="0"/>
                        </a:rPr>
                        <a:t>Ilość w Mg</a:t>
                      </a:r>
                    </a:p>
                    <a:p>
                      <a:pPr algn="ctr">
                        <a:lnSpc>
                          <a:spcPct val="100000"/>
                        </a:lnSpc>
                      </a:pPr>
                      <a:r>
                        <a:rPr lang="pl-PL" sz="1200" dirty="0">
                          <a:latin typeface="Arial" panose="020B0604020202020204" pitchFamily="34" charset="0"/>
                          <a:cs typeface="Arial" panose="020B0604020202020204" pitchFamily="34" charset="0"/>
                        </a:rPr>
                        <a:t>w 2022 r</a:t>
                      </a:r>
                    </a:p>
                  </a:txBody>
                  <a:tcPr/>
                </a:tc>
                <a:extLst>
                  <a:ext uri="{0D108BD9-81ED-4DB2-BD59-A6C34878D82A}">
                    <a16:rowId xmlns:a16="http://schemas.microsoft.com/office/drawing/2014/main" val="1381611757"/>
                  </a:ext>
                </a:extLst>
              </a:tr>
              <a:tr h="370840">
                <a:tc>
                  <a:txBody>
                    <a:bodyPr/>
                    <a:lstStyle/>
                    <a:p>
                      <a:pPr marL="36195">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Odpady komunalne odebrane od właścicieli nieruchomości*  </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dirty="0">
                          <a:solidFill>
                            <a:srgbClr val="000000"/>
                          </a:solidFill>
                          <a:effectLst/>
                          <a:latin typeface="Arial" panose="020B0604020202020204" pitchFamily="34" charset="0"/>
                          <a:ea typeface="Times New Roman" panose="02020603050405020304" pitchFamily="18" charset="0"/>
                        </a:rPr>
                        <a:t>247 463,5</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a:effectLst/>
                          <a:latin typeface="Arial" panose="020B0604020202020204" pitchFamily="34" charset="0"/>
                          <a:ea typeface="Times New Roman" panose="02020603050405020304" pitchFamily="18" charset="0"/>
                        </a:rPr>
                        <a:t>253 606,9</a:t>
                      </a:r>
                      <a:endParaRPr lang="pl-PL" sz="1200" kern="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r>
                        <a:rPr lang="pl-PL" sz="1200" dirty="0">
                          <a:latin typeface="Arial" panose="020B0604020202020204" pitchFamily="34" charset="0"/>
                          <a:cs typeface="Arial" panose="020B0604020202020204" pitchFamily="34" charset="0"/>
                        </a:rPr>
                        <a:t>235 000,0***</a:t>
                      </a:r>
                    </a:p>
                  </a:txBody>
                  <a:tcPr anchor="ctr"/>
                </a:tc>
                <a:extLst>
                  <a:ext uri="{0D108BD9-81ED-4DB2-BD59-A6C34878D82A}">
                    <a16:rowId xmlns:a16="http://schemas.microsoft.com/office/drawing/2014/main" val="341228400"/>
                  </a:ext>
                </a:extLst>
              </a:tr>
              <a:tr h="370840">
                <a:tc>
                  <a:txBody>
                    <a:bodyPr/>
                    <a:lstStyle/>
                    <a:p>
                      <a:pPr marL="36195">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Odpady komunalne zebrane w PSZOK</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4 176,2</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a:effectLst/>
                          <a:latin typeface="Arial" panose="020B0604020202020204" pitchFamily="34" charset="0"/>
                          <a:ea typeface="Times New Roman" panose="02020603050405020304" pitchFamily="18" charset="0"/>
                        </a:rPr>
                        <a:t>8 032,7</a:t>
                      </a:r>
                      <a:endParaRPr lang="pl-PL" sz="1200" kern="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r>
                        <a:rPr lang="pl-PL" sz="1200" dirty="0">
                          <a:latin typeface="Arial" panose="020B0604020202020204" pitchFamily="34" charset="0"/>
                          <a:cs typeface="Arial" panose="020B0604020202020204" pitchFamily="34" charset="0"/>
                        </a:rPr>
                        <a:t>5 706,0</a:t>
                      </a:r>
                    </a:p>
                  </a:txBody>
                  <a:tcPr anchor="ctr"/>
                </a:tc>
                <a:extLst>
                  <a:ext uri="{0D108BD9-81ED-4DB2-BD59-A6C34878D82A}">
                    <a16:rowId xmlns:a16="http://schemas.microsoft.com/office/drawing/2014/main" val="1671451697"/>
                  </a:ext>
                </a:extLst>
              </a:tr>
              <a:tr h="370840">
                <a:tc>
                  <a:txBody>
                    <a:bodyPr/>
                    <a:lstStyle/>
                    <a:p>
                      <a:pPr marL="36195">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Przeterminowane leki**</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a:effectLst/>
                          <a:latin typeface="Arial" panose="020B0604020202020204" pitchFamily="34" charset="0"/>
                          <a:ea typeface="Times New Roman" panose="02020603050405020304" pitchFamily="18" charset="0"/>
                        </a:rPr>
                        <a:t>4,5</a:t>
                      </a:r>
                      <a:endParaRPr lang="pl-PL" sz="1200" kern="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a:effectLst/>
                          <a:latin typeface="Arial" panose="020B0604020202020204" pitchFamily="34" charset="0"/>
                          <a:ea typeface="Times New Roman" panose="02020603050405020304" pitchFamily="18" charset="0"/>
                        </a:rPr>
                        <a:t>45,4</a:t>
                      </a:r>
                      <a:endParaRPr lang="pl-PL" sz="1200" kern="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r>
                        <a:rPr lang="pl-PL" sz="1200" dirty="0">
                          <a:latin typeface="Arial" panose="020B0604020202020204" pitchFamily="34" charset="0"/>
                          <a:cs typeface="Arial" panose="020B0604020202020204" pitchFamily="34" charset="0"/>
                        </a:rPr>
                        <a:t>30,0</a:t>
                      </a:r>
                    </a:p>
                  </a:txBody>
                  <a:tcPr anchor="ctr"/>
                </a:tc>
                <a:extLst>
                  <a:ext uri="{0D108BD9-81ED-4DB2-BD59-A6C34878D82A}">
                    <a16:rowId xmlns:a16="http://schemas.microsoft.com/office/drawing/2014/main" val="2767783695"/>
                  </a:ext>
                </a:extLst>
              </a:tr>
              <a:tr h="370840">
                <a:tc>
                  <a:txBody>
                    <a:bodyPr/>
                    <a:lstStyle/>
                    <a:p>
                      <a:pPr marL="36195">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Odpady komunalne przyjęte w punktach skupu surowców </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7 375,1</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a:effectLst/>
                          <a:latin typeface="Arial" panose="020B0604020202020204" pitchFamily="34" charset="0"/>
                          <a:ea typeface="Times New Roman" panose="02020603050405020304" pitchFamily="18" charset="0"/>
                        </a:rPr>
                        <a:t>12 696,6</a:t>
                      </a:r>
                      <a:endParaRPr lang="pl-PL" sz="1200" kern="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r>
                        <a:rPr lang="pl-PL" sz="1200" dirty="0">
                          <a:latin typeface="Arial" panose="020B0604020202020204" pitchFamily="34" charset="0"/>
                          <a:cs typeface="Arial" panose="020B0604020202020204" pitchFamily="34" charset="0"/>
                        </a:rPr>
                        <a:t>10 000,0***</a:t>
                      </a:r>
                    </a:p>
                  </a:txBody>
                  <a:tcPr anchor="ctr"/>
                </a:tc>
                <a:extLst>
                  <a:ext uri="{0D108BD9-81ED-4DB2-BD59-A6C34878D82A}">
                    <a16:rowId xmlns:a16="http://schemas.microsoft.com/office/drawing/2014/main" val="4106008229"/>
                  </a:ext>
                </a:extLst>
              </a:tr>
              <a:tr h="370840">
                <a:tc>
                  <a:txBody>
                    <a:bodyPr/>
                    <a:lstStyle/>
                    <a:p>
                      <a:pPr marL="36195">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Baterie i akumulatory**</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4,8</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a:effectLst/>
                          <a:latin typeface="Arial" panose="020B0604020202020204" pitchFamily="34" charset="0"/>
                          <a:ea typeface="Times New Roman" panose="02020603050405020304" pitchFamily="18" charset="0"/>
                        </a:rPr>
                        <a:t>6,3</a:t>
                      </a:r>
                      <a:endParaRPr lang="pl-PL" sz="1200" kern="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r>
                        <a:rPr lang="pl-PL" sz="1200" dirty="0">
                          <a:latin typeface="Arial" panose="020B0604020202020204" pitchFamily="34" charset="0"/>
                          <a:cs typeface="Arial" panose="020B0604020202020204" pitchFamily="34" charset="0"/>
                        </a:rPr>
                        <a:t>5,0***</a:t>
                      </a:r>
                    </a:p>
                  </a:txBody>
                  <a:tcPr anchor="ctr"/>
                </a:tc>
                <a:extLst>
                  <a:ext uri="{0D108BD9-81ED-4DB2-BD59-A6C34878D82A}">
                    <a16:rowId xmlns:a16="http://schemas.microsoft.com/office/drawing/2014/main" val="2637476679"/>
                  </a:ext>
                </a:extLst>
              </a:tr>
              <a:tr h="370840">
                <a:tc>
                  <a:txBody>
                    <a:bodyPr/>
                    <a:lstStyle/>
                    <a:p>
                      <a:pPr marL="36195">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Odpady z oczyszczania terenów gminnych</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38 896</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kern="1200" dirty="0">
                          <a:effectLst/>
                          <a:latin typeface="Arial" panose="020B0604020202020204" pitchFamily="34" charset="0"/>
                          <a:ea typeface="Times New Roman" panose="02020603050405020304" pitchFamily="18" charset="0"/>
                        </a:rPr>
                        <a:t>813,3</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r>
                        <a:rPr lang="pl-PL" sz="1200" dirty="0">
                          <a:latin typeface="Arial" panose="020B0604020202020204" pitchFamily="34" charset="0"/>
                          <a:cs typeface="Arial" panose="020B0604020202020204" pitchFamily="34" charset="0"/>
                        </a:rPr>
                        <a:t>678,9</a:t>
                      </a:r>
                    </a:p>
                  </a:txBody>
                  <a:tcPr anchor="ctr"/>
                </a:tc>
                <a:extLst>
                  <a:ext uri="{0D108BD9-81ED-4DB2-BD59-A6C34878D82A}">
                    <a16:rowId xmlns:a16="http://schemas.microsoft.com/office/drawing/2014/main" val="3377939285"/>
                  </a:ext>
                </a:extLst>
              </a:tr>
              <a:tr h="370840">
                <a:tc>
                  <a:txBody>
                    <a:bodyPr/>
                    <a:lstStyle/>
                    <a:p>
                      <a:pPr marL="36195" algn="ctr">
                        <a:lnSpc>
                          <a:spcPct val="150000"/>
                        </a:lnSpc>
                        <a:spcBef>
                          <a:spcPts val="200"/>
                        </a:spcBef>
                        <a:spcAft>
                          <a:spcPts val="0"/>
                        </a:spcAft>
                      </a:pPr>
                      <a:r>
                        <a:rPr lang="pl-PL" sz="1200" b="1" kern="1200">
                          <a:effectLst/>
                          <a:latin typeface="Arial" panose="020B0604020202020204" pitchFamily="34" charset="0"/>
                          <a:ea typeface="Times New Roman" panose="02020603050405020304" pitchFamily="18" charset="0"/>
                        </a:rPr>
                        <a:t>RAZEM</a:t>
                      </a:r>
                      <a:endParaRPr lang="pl-PL" sz="1200" kern="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b="1" kern="1200" dirty="0">
                          <a:solidFill>
                            <a:srgbClr val="000000"/>
                          </a:solidFill>
                          <a:effectLst/>
                          <a:latin typeface="Arial" panose="020B0604020202020204" pitchFamily="34" charset="0"/>
                          <a:ea typeface="Times New Roman" panose="02020603050405020304" pitchFamily="18" charset="0"/>
                        </a:rPr>
                        <a:t>297 920,1</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r">
                        <a:lnSpc>
                          <a:spcPct val="150000"/>
                        </a:lnSpc>
                        <a:spcBef>
                          <a:spcPts val="200"/>
                        </a:spcBef>
                        <a:spcAft>
                          <a:spcPts val="0"/>
                        </a:spcAft>
                      </a:pPr>
                      <a:r>
                        <a:rPr lang="pl-PL" sz="1200" b="1" kern="1200" dirty="0">
                          <a:effectLst/>
                          <a:latin typeface="Arial" panose="020B0604020202020204" pitchFamily="34" charset="0"/>
                          <a:ea typeface="Times New Roman" panose="02020603050405020304" pitchFamily="18" charset="0"/>
                        </a:rPr>
                        <a:t>275 201,2</a:t>
                      </a:r>
                      <a:endParaRPr lang="pl-PL" sz="12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a:r>
                        <a:rPr lang="pl-PL" sz="1200" b="1" dirty="0">
                          <a:latin typeface="Arial" panose="020B0604020202020204" pitchFamily="34" charset="0"/>
                          <a:cs typeface="Arial" panose="020B0604020202020204" pitchFamily="34" charset="0"/>
                        </a:rPr>
                        <a:t>251 419,9***</a:t>
                      </a:r>
                    </a:p>
                  </a:txBody>
                  <a:tcPr anchor="ctr"/>
                </a:tc>
                <a:extLst>
                  <a:ext uri="{0D108BD9-81ED-4DB2-BD59-A6C34878D82A}">
                    <a16:rowId xmlns:a16="http://schemas.microsoft.com/office/drawing/2014/main" val="332015253"/>
                  </a:ext>
                </a:extLst>
              </a:tr>
            </a:tbl>
          </a:graphicData>
        </a:graphic>
      </p:graphicFrame>
      <p:sp>
        <p:nvSpPr>
          <p:cNvPr id="6" name="pole tekstowe 5">
            <a:extLst>
              <a:ext uri="{FF2B5EF4-FFF2-40B4-BE49-F238E27FC236}">
                <a16:creationId xmlns:a16="http://schemas.microsoft.com/office/drawing/2014/main" id="{B661B395-48CF-4F33-922F-494C3211C816}"/>
              </a:ext>
            </a:extLst>
          </p:cNvPr>
          <p:cNvSpPr txBox="1"/>
          <p:nvPr/>
        </p:nvSpPr>
        <p:spPr>
          <a:xfrm>
            <a:off x="1141981" y="1178451"/>
            <a:ext cx="9279467" cy="923330"/>
          </a:xfrm>
          <a:prstGeom prst="rect">
            <a:avLst/>
          </a:prstGeom>
          <a:noFill/>
        </p:spPr>
        <p:txBody>
          <a:bodyPr wrap="square">
            <a:spAutoFit/>
          </a:bodyPr>
          <a:lstStyle/>
          <a:p>
            <a:pPr algn="just"/>
            <a:r>
              <a:rPr lang="pl-PL" dirty="0">
                <a:solidFill>
                  <a:srgbClr val="C00000"/>
                </a:solidFill>
                <a:latin typeface="Arial" panose="020B0604020202020204" pitchFamily="34" charset="0"/>
                <a:cs typeface="Arial" panose="020B0604020202020204" pitchFamily="34" charset="0"/>
              </a:rPr>
              <a:t>Liczba mieszkańców według GUS w 2021 r. - 665 tys. (z czego zameldowanych 595 tys.)</a:t>
            </a:r>
          </a:p>
          <a:p>
            <a:pPr algn="just"/>
            <a:endParaRPr lang="pl-PL" dirty="0">
              <a:solidFill>
                <a:srgbClr val="002060"/>
              </a:solidFill>
              <a:latin typeface="Arial" panose="020B0604020202020204" pitchFamily="34" charset="0"/>
              <a:cs typeface="Arial" panose="020B0604020202020204" pitchFamily="34" charset="0"/>
            </a:endParaRPr>
          </a:p>
          <a:p>
            <a:pPr algn="just"/>
            <a:r>
              <a:rPr lang="pl-PL" sz="1800" dirty="0">
                <a:solidFill>
                  <a:srgbClr val="002060"/>
                </a:solidFill>
                <a:effectLst/>
                <a:latin typeface="Arial" panose="020B0604020202020204" pitchFamily="34" charset="0"/>
                <a:cs typeface="Arial" panose="020B0604020202020204" pitchFamily="34" charset="0"/>
              </a:rPr>
              <a:t>Ilość wytwarzanych odpadów komunalnych </a:t>
            </a:r>
            <a:endParaRPr lang="pl-PL" dirty="0">
              <a:solidFill>
                <a:srgbClr val="002060"/>
              </a:solidFill>
              <a:latin typeface="Arial" panose="020B0604020202020204" pitchFamily="34" charset="0"/>
              <a:cs typeface="Arial" panose="020B0604020202020204" pitchFamily="34" charset="0"/>
            </a:endParaRPr>
          </a:p>
        </p:txBody>
      </p:sp>
      <p:sp>
        <p:nvSpPr>
          <p:cNvPr id="3" name="Prostokąt 2">
            <a:extLst>
              <a:ext uri="{FF2B5EF4-FFF2-40B4-BE49-F238E27FC236}">
                <a16:creationId xmlns:a16="http://schemas.microsoft.com/office/drawing/2014/main" id="{AA476918-0C11-4EEB-B419-FB4B7447746C}"/>
              </a:ext>
            </a:extLst>
          </p:cNvPr>
          <p:cNvSpPr/>
          <p:nvPr/>
        </p:nvSpPr>
        <p:spPr>
          <a:xfrm>
            <a:off x="1260514" y="5446919"/>
            <a:ext cx="8975687" cy="707886"/>
          </a:xfrm>
          <a:prstGeom prst="rect">
            <a:avLst/>
          </a:prstGeom>
        </p:spPr>
        <p:txBody>
          <a:bodyPr wrap="square">
            <a:spAutoFit/>
          </a:bodyPr>
          <a:lstStyle/>
          <a:p>
            <a:pPr marL="36195" indent="-269875" algn="just">
              <a:spcAft>
                <a:spcPts val="0"/>
              </a:spcAft>
            </a:pPr>
            <a:r>
              <a:rPr lang="pl-PL" dirty="0">
                <a:latin typeface="Arial" panose="020B0604020202020204" pitchFamily="34" charset="0"/>
                <a:ea typeface="Times New Roman" panose="02020603050405020304" pitchFamily="18" charset="0"/>
              </a:rPr>
              <a:t> </a:t>
            </a:r>
            <a:r>
              <a:rPr lang="pl-PL" sz="1100" dirty="0">
                <a:latin typeface="Arial" panose="020B0604020202020204" pitchFamily="34" charset="0"/>
                <a:ea typeface="Times New Roman" panose="02020603050405020304" pitchFamily="18" charset="0"/>
              </a:rPr>
              <a:t>*  - na podstawie rocznego sprawozdania Prezydenta Miasta Łodzi z realizacji zadań z zakresu gospodarowania odpadami komunalnymi </a:t>
            </a:r>
            <a:endParaRPr lang="pl-PL" sz="1100" dirty="0">
              <a:latin typeface="Times New Roman" panose="02020603050405020304" pitchFamily="18" charset="0"/>
              <a:ea typeface="Times New Roman" panose="02020603050405020304" pitchFamily="18" charset="0"/>
            </a:endParaRPr>
          </a:p>
          <a:p>
            <a:pPr marL="36195" indent="-269875" algn="just">
              <a:spcAft>
                <a:spcPts val="0"/>
              </a:spcAft>
            </a:pPr>
            <a:r>
              <a:rPr lang="pl-PL" sz="1100" dirty="0">
                <a:latin typeface="Arial" panose="020B0604020202020204" pitchFamily="34" charset="0"/>
                <a:ea typeface="Times New Roman" panose="02020603050405020304" pitchFamily="18" charset="0"/>
              </a:rPr>
              <a:t>**   - odpady komunalne pochodzące z alternatywnych systemów zbiórki</a:t>
            </a:r>
          </a:p>
          <a:p>
            <a:pPr marL="36195" indent="-269875" algn="just">
              <a:spcAft>
                <a:spcPts val="0"/>
              </a:spcAft>
            </a:pPr>
            <a:r>
              <a:rPr lang="pl-PL" sz="1100" dirty="0">
                <a:latin typeface="Arial" panose="020B0604020202020204" pitchFamily="34" charset="0"/>
                <a:ea typeface="Times New Roman" panose="02020603050405020304" pitchFamily="18" charset="0"/>
              </a:rPr>
              <a:t>*** - dane szacunkowe</a:t>
            </a:r>
            <a:endParaRPr lang="pl-PL" sz="11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645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BE0E11-A4C0-4D59-91F3-BE108E205AB5}"/>
              </a:ext>
            </a:extLst>
          </p:cNvPr>
          <p:cNvSpPr>
            <a:spLocks noGrp="1"/>
          </p:cNvSpPr>
          <p:nvPr>
            <p:ph type="title"/>
          </p:nvPr>
        </p:nvSpPr>
        <p:spPr>
          <a:xfrm>
            <a:off x="605365" y="215566"/>
            <a:ext cx="10981267" cy="866156"/>
          </a:xfrm>
        </p:spPr>
        <p:txBody>
          <a:bodyPr>
            <a:noAutofit/>
          </a:bodyPr>
          <a:lstStyle/>
          <a:p>
            <a:pPr algn="ctr"/>
            <a:r>
              <a:rPr lang="pl-PL" sz="2000" b="1" cap="none" dirty="0">
                <a:solidFill>
                  <a:srgbClr val="002060"/>
                </a:solidFill>
                <a:effectLst/>
                <a:latin typeface="Arial" panose="020B0604020202020204" pitchFamily="34" charset="0"/>
                <a:cs typeface="Arial" panose="020B0604020202020204" pitchFamily="34" charset="0"/>
              </a:rPr>
              <a:t>Ilość poszczególnych rodzajów odpadów komunalnych odebranych od właścicieli nieruchomości przez podmioty realizujące odbiór odpadów na podstawie umów </a:t>
            </a:r>
            <a:br>
              <a:rPr lang="pl-PL" sz="2000" b="1" cap="none" dirty="0">
                <a:solidFill>
                  <a:srgbClr val="002060"/>
                </a:solidFill>
                <a:effectLst/>
                <a:latin typeface="Arial" panose="020B0604020202020204" pitchFamily="34" charset="0"/>
                <a:cs typeface="Arial" panose="020B0604020202020204" pitchFamily="34" charset="0"/>
              </a:rPr>
            </a:br>
            <a:r>
              <a:rPr lang="pl-PL" sz="2000" b="1" cap="none" dirty="0">
                <a:solidFill>
                  <a:srgbClr val="002060"/>
                </a:solidFill>
                <a:effectLst/>
                <a:latin typeface="Arial" panose="020B0604020202020204" pitchFamily="34" charset="0"/>
                <a:cs typeface="Arial" panose="020B0604020202020204" pitchFamily="34" charset="0"/>
              </a:rPr>
              <a:t>z Miastem Łódź</a:t>
            </a:r>
            <a:endParaRPr lang="pl-PL" sz="2000" b="1" cap="none" dirty="0">
              <a:solidFill>
                <a:srgbClr val="002060"/>
              </a:solidFill>
              <a:latin typeface="Arial" panose="020B0604020202020204" pitchFamily="34" charset="0"/>
              <a:cs typeface="Arial" panose="020B0604020202020204" pitchFamily="34" charset="0"/>
            </a:endParaRPr>
          </a:p>
        </p:txBody>
      </p:sp>
      <p:graphicFrame>
        <p:nvGraphicFramePr>
          <p:cNvPr id="4" name="Tabela 4">
            <a:extLst>
              <a:ext uri="{FF2B5EF4-FFF2-40B4-BE49-F238E27FC236}">
                <a16:creationId xmlns:a16="http://schemas.microsoft.com/office/drawing/2014/main" id="{D5C0EE7F-B581-475A-A664-D583CB71D5E0}"/>
              </a:ext>
            </a:extLst>
          </p:cNvPr>
          <p:cNvGraphicFramePr>
            <a:graphicFrameLocks noGrp="1"/>
          </p:cNvGraphicFramePr>
          <p:nvPr>
            <p:ph idx="1"/>
            <p:extLst>
              <p:ext uri="{D42A27DB-BD31-4B8C-83A1-F6EECF244321}">
                <p14:modId xmlns:p14="http://schemas.microsoft.com/office/powerpoint/2010/main" val="738405328"/>
              </p:ext>
            </p:extLst>
          </p:nvPr>
        </p:nvGraphicFramePr>
        <p:xfrm>
          <a:off x="1011766" y="1326308"/>
          <a:ext cx="10168467" cy="4021011"/>
        </p:xfrm>
        <a:graphic>
          <a:graphicData uri="http://schemas.openxmlformats.org/drawingml/2006/table">
            <a:tbl>
              <a:tblPr firstRow="1" bandRow="1">
                <a:tableStyleId>{5C22544A-7EE6-4342-B048-85BDC9FD1C3A}</a:tableStyleId>
              </a:tblPr>
              <a:tblGrid>
                <a:gridCol w="3754887">
                  <a:extLst>
                    <a:ext uri="{9D8B030D-6E8A-4147-A177-3AD203B41FA5}">
                      <a16:colId xmlns:a16="http://schemas.microsoft.com/office/drawing/2014/main" val="4170871897"/>
                    </a:ext>
                  </a:extLst>
                </a:gridCol>
                <a:gridCol w="1349797">
                  <a:extLst>
                    <a:ext uri="{9D8B030D-6E8A-4147-A177-3AD203B41FA5}">
                      <a16:colId xmlns:a16="http://schemas.microsoft.com/office/drawing/2014/main" val="934409614"/>
                    </a:ext>
                  </a:extLst>
                </a:gridCol>
                <a:gridCol w="1816090">
                  <a:extLst>
                    <a:ext uri="{9D8B030D-6E8A-4147-A177-3AD203B41FA5}">
                      <a16:colId xmlns:a16="http://schemas.microsoft.com/office/drawing/2014/main" val="3214076270"/>
                    </a:ext>
                  </a:extLst>
                </a:gridCol>
                <a:gridCol w="1636118">
                  <a:extLst>
                    <a:ext uri="{9D8B030D-6E8A-4147-A177-3AD203B41FA5}">
                      <a16:colId xmlns:a16="http://schemas.microsoft.com/office/drawing/2014/main" val="1898225543"/>
                    </a:ext>
                  </a:extLst>
                </a:gridCol>
                <a:gridCol w="1611575">
                  <a:extLst>
                    <a:ext uri="{9D8B030D-6E8A-4147-A177-3AD203B41FA5}">
                      <a16:colId xmlns:a16="http://schemas.microsoft.com/office/drawing/2014/main" val="3226130872"/>
                    </a:ext>
                  </a:extLst>
                </a:gridCol>
              </a:tblGrid>
              <a:tr h="282165">
                <a:tc>
                  <a:txBody>
                    <a:bodyPr/>
                    <a:lstStyle/>
                    <a:p>
                      <a:pPr marL="36195" algn="ctr">
                        <a:lnSpc>
                          <a:spcPct val="150000"/>
                        </a:lnSpc>
                        <a:spcBef>
                          <a:spcPts val="400"/>
                        </a:spcBef>
                        <a:spcAft>
                          <a:spcPts val="0"/>
                        </a:spcAft>
                      </a:pPr>
                      <a:r>
                        <a:rPr lang="pl-PL" sz="1100" kern="1200" dirty="0">
                          <a:effectLst/>
                          <a:latin typeface="Arial" panose="020B0604020202020204" pitchFamily="34" charset="0"/>
                          <a:ea typeface="Times New Roman" panose="02020603050405020304" pitchFamily="18" charset="0"/>
                        </a:rPr>
                        <a:t>Rodzaj odpadów</a:t>
                      </a:r>
                      <a:endParaRPr lang="pl-PL" sz="11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ctr">
                        <a:lnSpc>
                          <a:spcPct val="150000"/>
                        </a:lnSpc>
                        <a:spcAft>
                          <a:spcPts val="0"/>
                        </a:spcAft>
                      </a:pPr>
                      <a:r>
                        <a:rPr lang="pl-PL" sz="1100" kern="1200" dirty="0">
                          <a:effectLst/>
                          <a:latin typeface="Arial" panose="020B0604020202020204" pitchFamily="34" charset="0"/>
                          <a:ea typeface="Times New Roman" panose="02020603050405020304" pitchFamily="18" charset="0"/>
                        </a:rPr>
                        <a:t>Kod odpadów</a:t>
                      </a:r>
                      <a:endParaRPr lang="pl-PL" sz="11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ctr">
                        <a:lnSpc>
                          <a:spcPct val="150000"/>
                        </a:lnSpc>
                        <a:spcAft>
                          <a:spcPts val="0"/>
                        </a:spcAft>
                      </a:pPr>
                      <a:r>
                        <a:rPr lang="pl-PL" sz="1100" kern="1200" dirty="0">
                          <a:effectLst/>
                          <a:latin typeface="Arial" panose="020B0604020202020204" pitchFamily="34" charset="0"/>
                          <a:ea typeface="Times New Roman" panose="02020603050405020304" pitchFamily="18" charset="0"/>
                        </a:rPr>
                        <a:t>Ilość [Mg] w 2020</a:t>
                      </a:r>
                      <a:endParaRPr lang="pl-PL" sz="11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ctr">
                        <a:lnSpc>
                          <a:spcPct val="150000"/>
                        </a:lnSpc>
                        <a:spcAft>
                          <a:spcPts val="0"/>
                        </a:spcAft>
                      </a:pPr>
                      <a:r>
                        <a:rPr lang="pl-PL" sz="1100" kern="1200" dirty="0">
                          <a:effectLst/>
                          <a:latin typeface="Arial" panose="020B0604020202020204" pitchFamily="34" charset="0"/>
                          <a:ea typeface="Times New Roman" panose="02020603050405020304" pitchFamily="18" charset="0"/>
                        </a:rPr>
                        <a:t>Ilość [Mg] w 2021</a:t>
                      </a:r>
                      <a:endParaRPr lang="pl-PL" sz="1100" kern="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algn="ctr">
                        <a:lnSpc>
                          <a:spcPct val="150000"/>
                        </a:lnSpc>
                        <a:spcAft>
                          <a:spcPts val="0"/>
                        </a:spcAft>
                      </a:pPr>
                      <a:r>
                        <a:rPr lang="pl-PL" sz="1100" kern="1200" dirty="0">
                          <a:effectLst/>
                          <a:latin typeface="Arial" panose="020B0604020202020204" pitchFamily="34" charset="0"/>
                          <a:ea typeface="Times New Roman" panose="02020603050405020304" pitchFamily="18" charset="0"/>
                        </a:rPr>
                        <a:t>Ilość [Mg] w 2022</a:t>
                      </a:r>
                      <a:endParaRPr lang="pl-PL" sz="1100" kern="12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466293950"/>
                  </a:ext>
                </a:extLst>
              </a:tr>
              <a:tr h="370840">
                <a:tc>
                  <a:txBody>
                    <a:bodyPr/>
                    <a:lstStyle/>
                    <a:p>
                      <a:pPr marL="36195" algn="l">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Niesegregowane odpady komunalne</a:t>
                      </a:r>
                    </a:p>
                  </a:txBody>
                  <a:tcPr marL="68580" marR="68580" marT="0" marB="0" anchor="ctr"/>
                </a:tc>
                <a:tc>
                  <a:txBody>
                    <a:bodyPr/>
                    <a:lstStyle/>
                    <a:p>
                      <a:pPr marL="36195" algn="ctr">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20 03 01</a:t>
                      </a:r>
                    </a:p>
                  </a:txBody>
                  <a:tcPr marL="68580" marR="68580" marT="0" marB="0" anchor="ctr"/>
                </a:tc>
                <a:tc>
                  <a:txBody>
                    <a:bodyPr/>
                    <a:lstStyle/>
                    <a:p>
                      <a:pPr marL="36195" algn="ctr">
                        <a:lnSpc>
                          <a:spcPct val="100000"/>
                        </a:lnSpc>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131 995,6</a:t>
                      </a:r>
                    </a:p>
                  </a:txBody>
                  <a:tcPr marL="68580" marR="68580" marT="0" marB="0" anchor="ctr"/>
                </a:tc>
                <a:tc>
                  <a:txBody>
                    <a:bodyPr/>
                    <a:lstStyle/>
                    <a:p>
                      <a:pPr marL="36195" algn="ctr">
                        <a:lnSpc>
                          <a:spcPct val="100000"/>
                        </a:lnSpc>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136 886,7</a:t>
                      </a:r>
                    </a:p>
                  </a:txBody>
                  <a:tcPr marL="68580" marR="68580" marT="0" marB="0" anchor="ctr"/>
                </a:tc>
                <a:tc>
                  <a:txBody>
                    <a:bodyPr/>
                    <a:lstStyle/>
                    <a:p>
                      <a:pPr algn="ctr">
                        <a:lnSpc>
                          <a:spcPct val="150000"/>
                        </a:lnSpc>
                      </a:pPr>
                      <a:r>
                        <a:rPr lang="pl-PL" sz="1100" dirty="0">
                          <a:latin typeface="Arial" panose="020B0604020202020204" pitchFamily="34" charset="0"/>
                          <a:cs typeface="Arial" panose="020B0604020202020204" pitchFamily="34" charset="0"/>
                        </a:rPr>
                        <a:t>134 415,1</a:t>
                      </a:r>
                    </a:p>
                  </a:txBody>
                  <a:tcPr/>
                </a:tc>
                <a:extLst>
                  <a:ext uri="{0D108BD9-81ED-4DB2-BD59-A6C34878D82A}">
                    <a16:rowId xmlns:a16="http://schemas.microsoft.com/office/drawing/2014/main" val="3640822362"/>
                  </a:ext>
                </a:extLst>
              </a:tr>
              <a:tr h="370840">
                <a:tc>
                  <a:txBody>
                    <a:bodyPr/>
                    <a:lstStyle/>
                    <a:p>
                      <a:pPr marL="36195" algn="l">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Papier i tektura </a:t>
                      </a:r>
                    </a:p>
                  </a:txBody>
                  <a:tcPr marL="68580" marR="68580" marT="0" marB="0" anchor="ctr"/>
                </a:tc>
                <a:tc>
                  <a:txBody>
                    <a:bodyPr/>
                    <a:lstStyle/>
                    <a:p>
                      <a:pPr marL="36195" algn="ctr">
                        <a:lnSpc>
                          <a:spcPct val="100000"/>
                        </a:lnSpc>
                        <a:spcBef>
                          <a:spcPts val="200"/>
                        </a:spcBef>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20 01 01</a:t>
                      </a:r>
                    </a:p>
                  </a:txBody>
                  <a:tcPr marL="68580" marR="68580" marT="0" marB="0" anchor="ctr"/>
                </a:tc>
                <a:tc>
                  <a:txBody>
                    <a:bodyPr/>
                    <a:lstStyle/>
                    <a:p>
                      <a:pPr marL="36195" algn="ctr">
                        <a:lnSpc>
                          <a:spcPct val="100000"/>
                        </a:lnSpc>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6 605,5</a:t>
                      </a:r>
                    </a:p>
                  </a:txBody>
                  <a:tcPr marL="68580" marR="68580" marT="0" marB="0" anchor="ctr"/>
                </a:tc>
                <a:tc>
                  <a:txBody>
                    <a:bodyPr/>
                    <a:lstStyle/>
                    <a:p>
                      <a:pPr marL="36195" algn="ctr">
                        <a:lnSpc>
                          <a:spcPct val="100000"/>
                        </a:lnSpc>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11 416,1</a:t>
                      </a:r>
                    </a:p>
                  </a:txBody>
                  <a:tcPr marL="68580" marR="68580" marT="0" marB="0" anchor="ctr"/>
                </a:tc>
                <a:tc>
                  <a:txBody>
                    <a:bodyPr/>
                    <a:lstStyle/>
                    <a:p>
                      <a:pPr algn="ctr">
                        <a:lnSpc>
                          <a:spcPct val="150000"/>
                        </a:lnSpc>
                      </a:pPr>
                      <a:r>
                        <a:rPr lang="pl-PL" sz="1100" dirty="0">
                          <a:latin typeface="Arial" panose="020B0604020202020204" pitchFamily="34" charset="0"/>
                          <a:cs typeface="Arial" panose="020B0604020202020204" pitchFamily="34" charset="0"/>
                        </a:rPr>
                        <a:t>8 743,3</a:t>
                      </a:r>
                    </a:p>
                  </a:txBody>
                  <a:tcPr/>
                </a:tc>
                <a:extLst>
                  <a:ext uri="{0D108BD9-81ED-4DB2-BD59-A6C34878D82A}">
                    <a16:rowId xmlns:a16="http://schemas.microsoft.com/office/drawing/2014/main" val="142876918"/>
                  </a:ext>
                </a:extLst>
              </a:tr>
              <a:tr h="370840">
                <a:tc>
                  <a:txBody>
                    <a:bodyPr/>
                    <a:lstStyle/>
                    <a:p>
                      <a:pPr marL="36195" algn="l">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Szkło</a:t>
                      </a:r>
                    </a:p>
                  </a:txBody>
                  <a:tcPr marL="68580" marR="68580" marT="0" marB="0" anchor="ctr"/>
                </a:tc>
                <a:tc>
                  <a:txBody>
                    <a:bodyPr/>
                    <a:lstStyle/>
                    <a:p>
                      <a:pPr marL="36195" algn="ctr">
                        <a:lnSpc>
                          <a:spcPct val="100000"/>
                        </a:lnSpc>
                        <a:spcBef>
                          <a:spcPts val="200"/>
                        </a:spcBef>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20 01 02</a:t>
                      </a:r>
                    </a:p>
                  </a:txBody>
                  <a:tcPr marL="68580" marR="68580" marT="0" marB="0" anchor="ctr"/>
                </a:tc>
                <a:tc>
                  <a:txBody>
                    <a:bodyPr/>
                    <a:lstStyle/>
                    <a:p>
                      <a:pPr marL="36195" algn="ctr">
                        <a:lnSpc>
                          <a:spcPct val="100000"/>
                        </a:lnSpc>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5 213,6</a:t>
                      </a:r>
                    </a:p>
                  </a:txBody>
                  <a:tcPr marL="68580" marR="68580" marT="0" marB="0" anchor="ctr"/>
                </a:tc>
                <a:tc>
                  <a:txBody>
                    <a:bodyPr/>
                    <a:lstStyle/>
                    <a:p>
                      <a:pPr marL="36195" algn="ctr">
                        <a:lnSpc>
                          <a:spcPct val="100000"/>
                        </a:lnSpc>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6 525,4</a:t>
                      </a:r>
                    </a:p>
                  </a:txBody>
                  <a:tcPr marL="68580" marR="68580" marT="0" marB="0" anchor="ctr"/>
                </a:tc>
                <a:tc>
                  <a:txBody>
                    <a:bodyPr/>
                    <a:lstStyle/>
                    <a:p>
                      <a:pPr algn="ctr">
                        <a:lnSpc>
                          <a:spcPct val="150000"/>
                        </a:lnSpc>
                      </a:pPr>
                      <a:r>
                        <a:rPr lang="pl-PL" sz="1100" dirty="0">
                          <a:latin typeface="Arial" panose="020B0604020202020204" pitchFamily="34" charset="0"/>
                          <a:cs typeface="Arial" panose="020B0604020202020204" pitchFamily="34" charset="0"/>
                        </a:rPr>
                        <a:t>9 487,2</a:t>
                      </a:r>
                    </a:p>
                  </a:txBody>
                  <a:tcPr/>
                </a:tc>
                <a:extLst>
                  <a:ext uri="{0D108BD9-81ED-4DB2-BD59-A6C34878D82A}">
                    <a16:rowId xmlns:a16="http://schemas.microsoft.com/office/drawing/2014/main" val="2808686127"/>
                  </a:ext>
                </a:extLst>
              </a:tr>
              <a:tr h="370840">
                <a:tc>
                  <a:txBody>
                    <a:bodyPr/>
                    <a:lstStyle/>
                    <a:p>
                      <a:pPr marL="36195" algn="l">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Tworzywa sztuczne</a:t>
                      </a:r>
                    </a:p>
                  </a:txBody>
                  <a:tcPr marL="68580" marR="68580" marT="0" marB="0" anchor="ctr"/>
                </a:tc>
                <a:tc>
                  <a:txBody>
                    <a:bodyPr/>
                    <a:lstStyle/>
                    <a:p>
                      <a:pPr marL="36195" algn="ctr">
                        <a:lnSpc>
                          <a:spcPct val="100000"/>
                        </a:lnSpc>
                        <a:spcBef>
                          <a:spcPts val="200"/>
                        </a:spcBef>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20 01 39</a:t>
                      </a:r>
                    </a:p>
                  </a:txBody>
                  <a:tcPr marL="68580" marR="68580" marT="0" marB="0" anchor="ctr"/>
                </a:tc>
                <a:tc>
                  <a:txBody>
                    <a:bodyPr/>
                    <a:lstStyle/>
                    <a:p>
                      <a:pPr marL="36195" algn="ctr">
                        <a:lnSpc>
                          <a:spcPct val="100000"/>
                        </a:lnSpc>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8 824,9</a:t>
                      </a:r>
                    </a:p>
                  </a:txBody>
                  <a:tcPr marL="68580" marR="68580" marT="0" marB="0" anchor="ctr"/>
                </a:tc>
                <a:tc>
                  <a:txBody>
                    <a:bodyPr/>
                    <a:lstStyle/>
                    <a:p>
                      <a:pPr marL="36195" algn="ctr">
                        <a:lnSpc>
                          <a:spcPct val="100000"/>
                        </a:lnSpc>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19 011,6</a:t>
                      </a:r>
                    </a:p>
                  </a:txBody>
                  <a:tcPr marL="68580" marR="68580" marT="0" marB="0" anchor="ctr"/>
                </a:tc>
                <a:tc>
                  <a:txBody>
                    <a:bodyPr/>
                    <a:lstStyle/>
                    <a:p>
                      <a:pPr algn="ctr">
                        <a:lnSpc>
                          <a:spcPct val="150000"/>
                        </a:lnSpc>
                      </a:pPr>
                      <a:r>
                        <a:rPr lang="pl-PL" sz="1100" dirty="0">
                          <a:latin typeface="Arial" panose="020B0604020202020204" pitchFamily="34" charset="0"/>
                          <a:cs typeface="Arial" panose="020B0604020202020204" pitchFamily="34" charset="0"/>
                        </a:rPr>
                        <a:t>20 342,7</a:t>
                      </a:r>
                    </a:p>
                  </a:txBody>
                  <a:tcPr/>
                </a:tc>
                <a:extLst>
                  <a:ext uri="{0D108BD9-81ED-4DB2-BD59-A6C34878D82A}">
                    <a16:rowId xmlns:a16="http://schemas.microsoft.com/office/drawing/2014/main" val="1352062621"/>
                  </a:ext>
                </a:extLst>
              </a:tr>
              <a:tr h="370840">
                <a:tc>
                  <a:txBody>
                    <a:bodyPr/>
                    <a:lstStyle/>
                    <a:p>
                      <a:pPr marL="36195" algn="l">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Odpady kuchenne ulegające biodegradacji</a:t>
                      </a:r>
                    </a:p>
                  </a:txBody>
                  <a:tcPr marL="68580" marR="68580" marT="0" marB="0" anchor="ctr"/>
                </a:tc>
                <a:tc>
                  <a:txBody>
                    <a:bodyPr/>
                    <a:lstStyle/>
                    <a:p>
                      <a:pPr marL="36195" algn="ctr">
                        <a:lnSpc>
                          <a:spcPct val="100000"/>
                        </a:lnSpc>
                        <a:spcBef>
                          <a:spcPts val="200"/>
                        </a:spcBef>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20 01 08</a:t>
                      </a:r>
                    </a:p>
                  </a:txBody>
                  <a:tcPr marL="68580" marR="68580" marT="0" marB="0" anchor="ctr"/>
                </a:tc>
                <a:tc>
                  <a:txBody>
                    <a:bodyPr/>
                    <a:lstStyle/>
                    <a:p>
                      <a:pPr marL="36195" algn="ctr">
                        <a:lnSpc>
                          <a:spcPct val="100000"/>
                        </a:lnSpc>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19 644,8</a:t>
                      </a:r>
                    </a:p>
                  </a:txBody>
                  <a:tcPr marL="68580" marR="68580" marT="0" marB="0" anchor="ctr"/>
                </a:tc>
                <a:tc>
                  <a:txBody>
                    <a:bodyPr/>
                    <a:lstStyle/>
                    <a:p>
                      <a:pPr marL="36195" algn="ctr">
                        <a:lnSpc>
                          <a:spcPct val="100000"/>
                        </a:lnSpc>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20 077,2</a:t>
                      </a:r>
                    </a:p>
                  </a:txBody>
                  <a:tcPr marL="68580" marR="68580" marT="0" marB="0" anchor="ctr"/>
                </a:tc>
                <a:tc>
                  <a:txBody>
                    <a:bodyPr/>
                    <a:lstStyle/>
                    <a:p>
                      <a:pPr algn="ctr">
                        <a:lnSpc>
                          <a:spcPct val="150000"/>
                        </a:lnSpc>
                      </a:pPr>
                      <a:r>
                        <a:rPr lang="pl-PL" sz="1100" dirty="0">
                          <a:latin typeface="Arial" panose="020B0604020202020204" pitchFamily="34" charset="0"/>
                          <a:cs typeface="Arial" panose="020B0604020202020204" pitchFamily="34" charset="0"/>
                        </a:rPr>
                        <a:t>15 655,6</a:t>
                      </a:r>
                    </a:p>
                  </a:txBody>
                  <a:tcPr/>
                </a:tc>
                <a:extLst>
                  <a:ext uri="{0D108BD9-81ED-4DB2-BD59-A6C34878D82A}">
                    <a16:rowId xmlns:a16="http://schemas.microsoft.com/office/drawing/2014/main" val="2229878296"/>
                  </a:ext>
                </a:extLst>
              </a:tr>
              <a:tr h="370840">
                <a:tc>
                  <a:txBody>
                    <a:bodyPr/>
                    <a:lstStyle/>
                    <a:p>
                      <a:pPr marL="36195" algn="l">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Odpady ulegające biodegradacji</a:t>
                      </a:r>
                    </a:p>
                  </a:txBody>
                  <a:tcPr marL="68580" marR="68580" marT="0" marB="0" anchor="ctr"/>
                </a:tc>
                <a:tc>
                  <a:txBody>
                    <a:bodyPr/>
                    <a:lstStyle/>
                    <a:p>
                      <a:pPr marL="36195" algn="ctr">
                        <a:lnSpc>
                          <a:spcPct val="100000"/>
                        </a:lnSpc>
                        <a:spcBef>
                          <a:spcPts val="200"/>
                        </a:spcBef>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20 02 01</a:t>
                      </a:r>
                    </a:p>
                  </a:txBody>
                  <a:tcPr marL="68580" marR="68580" marT="0" marB="0" anchor="ctr"/>
                </a:tc>
                <a:tc>
                  <a:txBody>
                    <a:bodyPr/>
                    <a:lstStyle/>
                    <a:p>
                      <a:pPr marL="36195" algn="ctr">
                        <a:lnSpc>
                          <a:spcPct val="100000"/>
                        </a:lnSpc>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7 941,7</a:t>
                      </a:r>
                    </a:p>
                  </a:txBody>
                  <a:tcPr marL="68580" marR="68580" marT="0" marB="0" anchor="ctr"/>
                </a:tc>
                <a:tc>
                  <a:txBody>
                    <a:bodyPr/>
                    <a:lstStyle/>
                    <a:p>
                      <a:pPr marL="36195" algn="ctr">
                        <a:lnSpc>
                          <a:spcPct val="100000"/>
                        </a:lnSpc>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5 224,7</a:t>
                      </a:r>
                    </a:p>
                  </a:txBody>
                  <a:tcPr marL="68580" marR="68580" marT="0" marB="0" anchor="ctr"/>
                </a:tc>
                <a:tc>
                  <a:txBody>
                    <a:bodyPr/>
                    <a:lstStyle/>
                    <a:p>
                      <a:pPr algn="ctr">
                        <a:lnSpc>
                          <a:spcPct val="150000"/>
                        </a:lnSpc>
                      </a:pPr>
                      <a:r>
                        <a:rPr lang="pl-PL" sz="1100" dirty="0">
                          <a:latin typeface="Arial" panose="020B0604020202020204" pitchFamily="34" charset="0"/>
                          <a:cs typeface="Arial" panose="020B0604020202020204" pitchFamily="34" charset="0"/>
                        </a:rPr>
                        <a:t>6 707,0</a:t>
                      </a:r>
                    </a:p>
                  </a:txBody>
                  <a:tcPr/>
                </a:tc>
                <a:extLst>
                  <a:ext uri="{0D108BD9-81ED-4DB2-BD59-A6C34878D82A}">
                    <a16:rowId xmlns:a16="http://schemas.microsoft.com/office/drawing/2014/main" val="703798483"/>
                  </a:ext>
                </a:extLst>
              </a:tr>
              <a:tr h="370840">
                <a:tc>
                  <a:txBody>
                    <a:bodyPr/>
                    <a:lstStyle/>
                    <a:p>
                      <a:pPr marL="36195" algn="l">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Odpady komunalne niewymienione w innych podgrupach</a:t>
                      </a:r>
                    </a:p>
                  </a:txBody>
                  <a:tcPr marL="68580" marR="68580" marT="0" marB="0" anchor="ctr"/>
                </a:tc>
                <a:tc>
                  <a:txBody>
                    <a:bodyPr/>
                    <a:lstStyle/>
                    <a:p>
                      <a:pPr marL="36195" algn="ctr">
                        <a:lnSpc>
                          <a:spcPct val="100000"/>
                        </a:lnSpc>
                        <a:spcBef>
                          <a:spcPts val="200"/>
                        </a:spcBef>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20 03 99</a:t>
                      </a:r>
                    </a:p>
                  </a:txBody>
                  <a:tcPr marL="68580" marR="68580" marT="0" marB="0" anchor="ctr"/>
                </a:tc>
                <a:tc>
                  <a:txBody>
                    <a:bodyPr/>
                    <a:lstStyle/>
                    <a:p>
                      <a:pPr marL="36195" algn="ctr">
                        <a:lnSpc>
                          <a:spcPct val="100000"/>
                        </a:lnSpc>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9 710,5</a:t>
                      </a:r>
                    </a:p>
                  </a:txBody>
                  <a:tcPr marL="68580" marR="68580" marT="0" marB="0" anchor="ctr"/>
                </a:tc>
                <a:tc>
                  <a:txBody>
                    <a:bodyPr/>
                    <a:lstStyle/>
                    <a:p>
                      <a:pPr marL="36195" algn="ctr">
                        <a:lnSpc>
                          <a:spcPct val="100000"/>
                        </a:lnSpc>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nchor="ctr"/>
                </a:tc>
                <a:tc>
                  <a:txBody>
                    <a:bodyPr/>
                    <a:lstStyle/>
                    <a:p>
                      <a:pPr algn="ctr">
                        <a:lnSpc>
                          <a:spcPct val="150000"/>
                        </a:lnSpc>
                      </a:pPr>
                      <a:r>
                        <a:rPr lang="pl-PL"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773784373"/>
                  </a:ext>
                </a:extLst>
              </a:tr>
              <a:tr h="370840">
                <a:tc>
                  <a:txBody>
                    <a:bodyPr/>
                    <a:lstStyle/>
                    <a:p>
                      <a:pPr marL="36195" algn="l">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Inne niewymienione frakcje zbierane w sposób selektywny</a:t>
                      </a:r>
                    </a:p>
                  </a:txBody>
                  <a:tcPr marL="68580" marR="68580" marT="0" marB="0" anchor="ctr"/>
                </a:tc>
                <a:tc>
                  <a:txBody>
                    <a:bodyPr/>
                    <a:lstStyle/>
                    <a:p>
                      <a:pPr marL="36195" algn="ctr">
                        <a:lnSpc>
                          <a:spcPct val="100000"/>
                        </a:lnSpc>
                        <a:spcBef>
                          <a:spcPts val="200"/>
                        </a:spcBef>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20 01 99</a:t>
                      </a:r>
                    </a:p>
                  </a:txBody>
                  <a:tcPr marL="68580" marR="68580" marT="0" marB="0" anchor="ctr"/>
                </a:tc>
                <a:tc>
                  <a:txBody>
                    <a:bodyPr/>
                    <a:lstStyle/>
                    <a:p>
                      <a:pPr marL="36195" algn="ctr">
                        <a:lnSpc>
                          <a:spcPct val="100000"/>
                        </a:lnSpc>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6 705,5</a:t>
                      </a:r>
                    </a:p>
                  </a:txBody>
                  <a:tcPr marL="68580" marR="68580" marT="0" marB="0" anchor="ctr"/>
                </a:tc>
                <a:tc>
                  <a:txBody>
                    <a:bodyPr/>
                    <a:lstStyle/>
                    <a:p>
                      <a:pPr marL="36195" algn="ctr">
                        <a:lnSpc>
                          <a:spcPct val="100000"/>
                        </a:lnSpc>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nchor="ctr"/>
                </a:tc>
                <a:tc>
                  <a:txBody>
                    <a:bodyPr/>
                    <a:lstStyle/>
                    <a:p>
                      <a:pPr algn="ctr">
                        <a:lnSpc>
                          <a:spcPct val="150000"/>
                        </a:lnSpc>
                      </a:pPr>
                      <a:r>
                        <a:rPr lang="pl-PL"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879088113"/>
                  </a:ext>
                </a:extLst>
              </a:tr>
              <a:tr h="370840">
                <a:tc>
                  <a:txBody>
                    <a:bodyPr/>
                    <a:lstStyle/>
                    <a:p>
                      <a:pPr marL="36195" algn="l">
                        <a:lnSpc>
                          <a:spcPct val="100000"/>
                        </a:lnSpc>
                        <a:spcBef>
                          <a:spcPts val="200"/>
                        </a:spcBef>
                        <a:spcAft>
                          <a:spcPts val="0"/>
                        </a:spcAft>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Odpady wielkogabarytowe</a:t>
                      </a:r>
                    </a:p>
                  </a:txBody>
                  <a:tcPr marL="68580" marR="68580" marT="0" marB="0" anchor="ctr"/>
                </a:tc>
                <a:tc>
                  <a:txBody>
                    <a:bodyPr/>
                    <a:lstStyle/>
                    <a:p>
                      <a:pPr marL="36195" algn="ctr">
                        <a:lnSpc>
                          <a:spcPct val="100000"/>
                        </a:lnSpc>
                        <a:spcBef>
                          <a:spcPts val="200"/>
                        </a:spcBef>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20 03 07</a:t>
                      </a:r>
                    </a:p>
                  </a:txBody>
                  <a:tcPr marL="68580" marR="68580" marT="0" marB="0" anchor="ctr"/>
                </a:tc>
                <a:tc>
                  <a:txBody>
                    <a:bodyPr/>
                    <a:lstStyle/>
                    <a:p>
                      <a:pPr marL="36195" algn="ctr">
                        <a:lnSpc>
                          <a:spcPct val="100000"/>
                        </a:lnSpc>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11 055,5</a:t>
                      </a:r>
                    </a:p>
                  </a:txBody>
                  <a:tcPr marL="68580" marR="68580" marT="0" marB="0" anchor="ctr"/>
                </a:tc>
                <a:tc>
                  <a:txBody>
                    <a:bodyPr/>
                    <a:lstStyle/>
                    <a:p>
                      <a:pPr marL="36195" marR="0" lvl="0" indent="0" algn="ctr" defTabSz="914400" rtl="0" eaLnBrk="1" fontAlgn="auto" latinLnBrk="0" hangingPunct="1">
                        <a:lnSpc>
                          <a:spcPct val="100000"/>
                        </a:lnSpc>
                        <a:spcBef>
                          <a:spcPts val="0"/>
                        </a:spcBef>
                        <a:spcAft>
                          <a:spcPts val="0"/>
                        </a:spcAft>
                        <a:buClrTx/>
                        <a:buSzTx/>
                        <a:buFontTx/>
                        <a:buNone/>
                        <a:tabLst/>
                        <a:defRPr/>
                      </a:pPr>
                      <a:r>
                        <a:rPr lang="pl-PL" sz="1100" kern="1200" dirty="0">
                          <a:effectLst/>
                          <a:latin typeface="Arial" panose="020B0604020202020204" pitchFamily="34" charset="0"/>
                          <a:ea typeface="Times New Roman" panose="02020603050405020304" pitchFamily="18" charset="0"/>
                          <a:cs typeface="Arial" panose="020B0604020202020204" pitchFamily="34" charset="0"/>
                        </a:rPr>
                        <a:t>11 355,1</a:t>
                      </a:r>
                    </a:p>
                  </a:txBody>
                  <a:tcPr marL="68580" marR="68580" marT="0" marB="0" anchor="ctr"/>
                </a:tc>
                <a:tc>
                  <a:txBody>
                    <a:bodyPr/>
                    <a:lstStyle/>
                    <a:p>
                      <a:pPr algn="ctr">
                        <a:lnSpc>
                          <a:spcPct val="150000"/>
                        </a:lnSpc>
                      </a:pPr>
                      <a:r>
                        <a:rPr lang="pl-PL" sz="1100" dirty="0">
                          <a:latin typeface="Arial" panose="020B0604020202020204" pitchFamily="34" charset="0"/>
                          <a:cs typeface="Arial" panose="020B0604020202020204" pitchFamily="34" charset="0"/>
                        </a:rPr>
                        <a:t>9 363, 6</a:t>
                      </a:r>
                    </a:p>
                  </a:txBody>
                  <a:tcPr/>
                </a:tc>
                <a:extLst>
                  <a:ext uri="{0D108BD9-81ED-4DB2-BD59-A6C34878D82A}">
                    <a16:rowId xmlns:a16="http://schemas.microsoft.com/office/drawing/2014/main" val="4021823337"/>
                  </a:ext>
                </a:extLst>
              </a:tr>
              <a:tr h="370840">
                <a:tc gridSpan="2">
                  <a:txBody>
                    <a:bodyPr/>
                    <a:lstStyle/>
                    <a:p>
                      <a:pPr marL="36195" algn="ctr">
                        <a:lnSpc>
                          <a:spcPct val="100000"/>
                        </a:lnSpc>
                        <a:spcBef>
                          <a:spcPts val="200"/>
                        </a:spcBef>
                        <a:spcAft>
                          <a:spcPts val="0"/>
                        </a:spcAft>
                      </a:pPr>
                      <a:r>
                        <a:rPr lang="pl-PL" sz="1100" kern="1200">
                          <a:effectLst/>
                          <a:latin typeface="Arial" panose="020B0604020202020204" pitchFamily="34" charset="0"/>
                          <a:ea typeface="Times New Roman" panose="02020603050405020304" pitchFamily="18" charset="0"/>
                          <a:cs typeface="Arial" panose="020B0604020202020204" pitchFamily="34" charset="0"/>
                        </a:rPr>
                        <a:t>RAZEM</a:t>
                      </a:r>
                      <a:r>
                        <a:rPr lang="pl-PL" sz="1100" i="1" kern="1200">
                          <a:effectLst/>
                          <a:latin typeface="Arial" panose="020B0604020202020204" pitchFamily="34" charset="0"/>
                          <a:ea typeface="Times New Roman" panose="02020603050405020304" pitchFamily="18" charset="0"/>
                          <a:cs typeface="Arial" panose="020B0604020202020204" pitchFamily="34" charset="0"/>
                        </a:rPr>
                        <a:t> </a:t>
                      </a:r>
                      <a:endParaRPr lang="pl-PL" sz="1100" kern="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pl-PL"/>
                    </a:p>
                  </a:txBody>
                  <a:tcPr/>
                </a:tc>
                <a:tc>
                  <a:txBody>
                    <a:bodyPr/>
                    <a:lstStyle/>
                    <a:p>
                      <a:pPr marL="36195" algn="ctr">
                        <a:lnSpc>
                          <a:spcPct val="100000"/>
                        </a:lnSpc>
                        <a:spcAft>
                          <a:spcPts val="0"/>
                        </a:spcAft>
                      </a:pPr>
                      <a:r>
                        <a:rPr lang="pl-PL" sz="1100" b="1" kern="1200" dirty="0">
                          <a:effectLst/>
                          <a:latin typeface="Arial" panose="020B0604020202020204" pitchFamily="34" charset="0"/>
                          <a:ea typeface="Times New Roman" panose="02020603050405020304" pitchFamily="18" charset="0"/>
                          <a:cs typeface="Arial" panose="020B0604020202020204" pitchFamily="34" charset="0"/>
                        </a:rPr>
                        <a:t>207 697,6</a:t>
                      </a:r>
                      <a:endParaRPr lang="pl-PL" sz="1100" kern="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6195" marR="0" lvl="0" indent="0" algn="ctr" defTabSz="914400" rtl="0" eaLnBrk="1" fontAlgn="auto" latinLnBrk="0" hangingPunct="1">
                        <a:lnSpc>
                          <a:spcPct val="100000"/>
                        </a:lnSpc>
                        <a:spcBef>
                          <a:spcPts val="0"/>
                        </a:spcBef>
                        <a:spcAft>
                          <a:spcPts val="0"/>
                        </a:spcAft>
                        <a:buClrTx/>
                        <a:buSzTx/>
                        <a:buFontTx/>
                        <a:buNone/>
                        <a:tabLst/>
                        <a:defRPr/>
                      </a:pPr>
                      <a:r>
                        <a:rPr lang="pl-PL" sz="1100" b="1" kern="1200" dirty="0">
                          <a:effectLst/>
                          <a:latin typeface="Arial" panose="020B0604020202020204" pitchFamily="34" charset="0"/>
                          <a:ea typeface="Times New Roman" panose="02020603050405020304" pitchFamily="18" charset="0"/>
                          <a:cs typeface="Arial" panose="020B0604020202020204" pitchFamily="34" charset="0"/>
                        </a:rPr>
                        <a:t>210 496,8</a:t>
                      </a:r>
                      <a:endParaRPr lang="pl-PL" sz="1100" kern="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lnSpc>
                          <a:spcPct val="150000"/>
                        </a:lnSpc>
                      </a:pPr>
                      <a:r>
                        <a:rPr lang="pl-PL" sz="1100" b="1" dirty="0">
                          <a:latin typeface="Arial" panose="020B0604020202020204" pitchFamily="34" charset="0"/>
                          <a:cs typeface="Arial" panose="020B0604020202020204" pitchFamily="34" charset="0"/>
                        </a:rPr>
                        <a:t>204 714,4</a:t>
                      </a:r>
                    </a:p>
                  </a:txBody>
                  <a:tcPr/>
                </a:tc>
                <a:extLst>
                  <a:ext uri="{0D108BD9-81ED-4DB2-BD59-A6C34878D82A}">
                    <a16:rowId xmlns:a16="http://schemas.microsoft.com/office/drawing/2014/main" val="2007957196"/>
                  </a:ext>
                </a:extLst>
              </a:tr>
            </a:tbl>
          </a:graphicData>
        </a:graphic>
      </p:graphicFrame>
      <p:sp>
        <p:nvSpPr>
          <p:cNvPr id="6" name="pole tekstowe 5">
            <a:extLst>
              <a:ext uri="{FF2B5EF4-FFF2-40B4-BE49-F238E27FC236}">
                <a16:creationId xmlns:a16="http://schemas.microsoft.com/office/drawing/2014/main" id="{C28A17E2-FC27-4ADE-9EF0-AABFCD7EA269}"/>
              </a:ext>
            </a:extLst>
          </p:cNvPr>
          <p:cNvSpPr txBox="1"/>
          <p:nvPr/>
        </p:nvSpPr>
        <p:spPr>
          <a:xfrm>
            <a:off x="838200" y="5531692"/>
            <a:ext cx="10260835" cy="738664"/>
          </a:xfrm>
          <a:prstGeom prst="rect">
            <a:avLst/>
          </a:prstGeom>
          <a:noFill/>
        </p:spPr>
        <p:txBody>
          <a:bodyPr wrap="square">
            <a:spAutoFit/>
          </a:bodyPr>
          <a:lstStyle/>
          <a:p>
            <a:pPr algn="just"/>
            <a:r>
              <a:rPr lang="pl-PL" sz="1400" dirty="0">
                <a:latin typeface="Arial" panose="020B0604020202020204" pitchFamily="34" charset="0"/>
                <a:cs typeface="Arial" panose="020B0604020202020204" pitchFamily="34" charset="0"/>
              </a:rPr>
              <a:t>Masa odpadów odebranych w ramach miejskiego systemu gospodarki odpadami komunalnymi – 205 tys. ton tj. 80% wszystkich wytworzonych odpadów komunalnych (pozostałe 20% to odpady zebrane w ramach systemów alternatywnych,  odpady z nieruchomości niezamieszkałych oraz odpady dostarczone do punktów skupów surowców wtórnych),</a:t>
            </a:r>
          </a:p>
        </p:txBody>
      </p:sp>
    </p:spTree>
    <p:extLst>
      <p:ext uri="{BB962C8B-B14F-4D97-AF65-F5344CB8AC3E}">
        <p14:creationId xmlns:p14="http://schemas.microsoft.com/office/powerpoint/2010/main" val="864266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625475"/>
          </a:xfrm>
        </p:spPr>
        <p:txBody>
          <a:bodyPr>
            <a:normAutofit fontScale="90000"/>
          </a:bodyPr>
          <a:lstStyle/>
          <a:p>
            <a:pPr algn="ctr"/>
            <a:r>
              <a:rPr lang="pl-PL" sz="2800" b="1" dirty="0">
                <a:solidFill>
                  <a:srgbClr val="002060"/>
                </a:solidFill>
                <a:latin typeface="Arial" panose="020B0604020202020204" pitchFamily="34" charset="0"/>
                <a:cs typeface="Arial" panose="020B0604020202020204" pitchFamily="34" charset="0"/>
              </a:rPr>
              <a:t>Działania kontrolne w zakresie postępowania </a:t>
            </a:r>
            <a:br>
              <a:rPr lang="pl-PL" sz="2800" b="1" dirty="0">
                <a:solidFill>
                  <a:srgbClr val="002060"/>
                </a:solidFill>
                <a:latin typeface="Arial" panose="020B0604020202020204" pitchFamily="34" charset="0"/>
                <a:cs typeface="Arial" panose="020B0604020202020204" pitchFamily="34" charset="0"/>
              </a:rPr>
            </a:br>
            <a:r>
              <a:rPr lang="pl-PL" sz="2800" b="1" dirty="0">
                <a:solidFill>
                  <a:srgbClr val="002060"/>
                </a:solidFill>
                <a:latin typeface="Arial" panose="020B0604020202020204" pitchFamily="34" charset="0"/>
                <a:cs typeface="Arial" panose="020B0604020202020204" pitchFamily="34" charset="0"/>
              </a:rPr>
              <a:t>z odpadami</a:t>
            </a:r>
          </a:p>
        </p:txBody>
      </p:sp>
      <p:sp>
        <p:nvSpPr>
          <p:cNvPr id="3" name="Symbol zastępczy zawartości 2"/>
          <p:cNvSpPr>
            <a:spLocks noGrp="1"/>
          </p:cNvSpPr>
          <p:nvPr>
            <p:ph idx="1"/>
          </p:nvPr>
        </p:nvSpPr>
        <p:spPr>
          <a:xfrm>
            <a:off x="1054100" y="1405467"/>
            <a:ext cx="9863667" cy="4461933"/>
          </a:xfrm>
        </p:spPr>
        <p:txBody>
          <a:bodyPr>
            <a:normAutofit lnSpcReduction="10000"/>
          </a:bodyPr>
          <a:lstStyle/>
          <a:p>
            <a:pPr algn="just"/>
            <a:r>
              <a:rPr lang="pl-PL" sz="2000" dirty="0">
                <a:solidFill>
                  <a:srgbClr val="C00000"/>
                </a:solidFill>
                <a:latin typeface="Arial" panose="020B0604020202020204" pitchFamily="34" charset="0"/>
                <a:cs typeface="Arial" panose="020B0604020202020204" pitchFamily="34" charset="0"/>
              </a:rPr>
              <a:t>Weryfikacja poprawności prowadzenia selektywnej zbiórki przez właścicieli nieruchomości (3325 kontroli w 2022 roku),</a:t>
            </a:r>
          </a:p>
          <a:p>
            <a:pPr algn="just"/>
            <a:endParaRPr lang="pl-PL" sz="2000" dirty="0">
              <a:solidFill>
                <a:srgbClr val="002060"/>
              </a:solidFill>
              <a:latin typeface="Arial" panose="020B0604020202020204" pitchFamily="34" charset="0"/>
              <a:cs typeface="Arial" panose="020B0604020202020204" pitchFamily="34" charset="0"/>
            </a:endParaRPr>
          </a:p>
          <a:p>
            <a:pPr algn="just"/>
            <a:r>
              <a:rPr lang="pl-PL" sz="2000" dirty="0">
                <a:solidFill>
                  <a:srgbClr val="002060"/>
                </a:solidFill>
                <a:latin typeface="Arial" panose="020B0604020202020204" pitchFamily="34" charset="0"/>
                <a:cs typeface="Arial" panose="020B0604020202020204" pitchFamily="34" charset="0"/>
              </a:rPr>
              <a:t>Nadzór nad należytym realizowaniem usługi odbioru odpadów komunalnych przez firmy, z którymi Miasto zawarło umowy  (227 wystawionych wezwań do usunięcia nieprawidłowości w 2022 roku – głównie opóźnienia w odbiorze),</a:t>
            </a:r>
          </a:p>
          <a:p>
            <a:pPr algn="just"/>
            <a:endParaRPr lang="pl-PL" sz="2000" dirty="0">
              <a:solidFill>
                <a:srgbClr val="002060"/>
              </a:solidFill>
              <a:latin typeface="Arial" panose="020B0604020202020204" pitchFamily="34" charset="0"/>
              <a:cs typeface="Arial" panose="020B0604020202020204" pitchFamily="34" charset="0"/>
            </a:endParaRPr>
          </a:p>
          <a:p>
            <a:pPr algn="just"/>
            <a:r>
              <a:rPr lang="pl-PL" sz="2000" dirty="0">
                <a:solidFill>
                  <a:srgbClr val="C00000"/>
                </a:solidFill>
                <a:latin typeface="Arial" panose="020B0604020202020204" pitchFamily="34" charset="0"/>
                <a:cs typeface="Arial" panose="020B0604020202020204" pitchFamily="34" charset="0"/>
              </a:rPr>
              <a:t>Ujawnianie przypadków mieszania selektywnie zebranych odpadów przez firmy odbierające (w 2022 r. nałożono 60 tys. zł kar administracyjnych),</a:t>
            </a:r>
          </a:p>
          <a:p>
            <a:pPr algn="just"/>
            <a:endParaRPr lang="pl-PL" sz="2000" dirty="0">
              <a:solidFill>
                <a:srgbClr val="002060"/>
              </a:solidFill>
              <a:latin typeface="Arial" panose="020B0604020202020204" pitchFamily="34" charset="0"/>
              <a:cs typeface="Arial" panose="020B0604020202020204" pitchFamily="34" charset="0"/>
            </a:endParaRPr>
          </a:p>
          <a:p>
            <a:pPr algn="just"/>
            <a:r>
              <a:rPr lang="pl-PL" sz="2000" dirty="0">
                <a:solidFill>
                  <a:srgbClr val="002060"/>
                </a:solidFill>
                <a:latin typeface="Arial" panose="020B0604020202020204" pitchFamily="34" charset="0"/>
                <a:cs typeface="Arial" panose="020B0604020202020204" pitchFamily="34" charset="0"/>
              </a:rPr>
              <a:t>Nadzór nad obowiązkami w zakresie osiągania poziomów recyklingu przez firmy odbierające odpady (w 2022 r. nałożono 863 tys. zł kar administracyjnych),  </a:t>
            </a:r>
            <a:endParaRPr lang="pl-PL" dirty="0">
              <a:solidFill>
                <a:srgbClr val="002060"/>
              </a:solidFill>
            </a:endParaRPr>
          </a:p>
        </p:txBody>
      </p:sp>
    </p:spTree>
    <p:extLst>
      <p:ext uri="{BB962C8B-B14F-4D97-AF65-F5344CB8AC3E}">
        <p14:creationId xmlns:p14="http://schemas.microsoft.com/office/powerpoint/2010/main" val="683698178"/>
      </p:ext>
    </p:extLst>
  </p:cSld>
  <p:clrMapOvr>
    <a:masterClrMapping/>
  </p:clrMapOvr>
</p:sld>
</file>

<file path=ppt/theme/theme1.xml><?xml version="1.0" encoding="utf-8"?>
<a:theme xmlns:a="http://schemas.openxmlformats.org/drawingml/2006/main" name="Wycinek">
  <a:themeElements>
    <a:clrScheme name="Wycinek">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Wycine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ycine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1162</TotalTime>
  <Words>1361</Words>
  <Application>Microsoft Office PowerPoint</Application>
  <PresentationFormat>Panoramiczny</PresentationFormat>
  <Paragraphs>215</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Wycinek</vt:lpstr>
      <vt:lpstr>Gospodarka odpadami komunalnymi w Łodzi</vt:lpstr>
      <vt:lpstr>Prezentacja programu PowerPoint</vt:lpstr>
      <vt:lpstr>Miejski system gospodarowania odpadami komunalnymi</vt:lpstr>
      <vt:lpstr>Miejski system gospodarowania odpadami komunalnymi (MSGOK)</vt:lpstr>
      <vt:lpstr>Punkty Selektywnego Zbierania Odpadów Komunalnych (PSZOK)</vt:lpstr>
      <vt:lpstr>Instalacje zagospodarowujące łódzkie odpady</vt:lpstr>
      <vt:lpstr>Łódź i odpady komunalne</vt:lpstr>
      <vt:lpstr>Ilość poszczególnych rodzajów odpadów komunalnych odebranych od właścicieli nieruchomości przez podmioty realizujące odbiór odpadów na podstawie umów  z Miastem Łódź</vt:lpstr>
      <vt:lpstr>Działania kontrolne w zakresie postępowania  z odpadami</vt:lpstr>
      <vt:lpstr>Działania inwestycyjne i edukacyjne</vt:lpstr>
      <vt:lpstr>Wyzwania</vt:lpstr>
      <vt:lpstr>Zasady postępowania oraz praktyki pozwalające na zmniejszenie ilości wytwarzanych odpadów </vt:lpstr>
      <vt:lpstr>Ewa Jasińska Wydział Gospodarki Komunalnej Departament Pracy, Edukacji i Kultury Urząd Miasta Łodzi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Gospodarka odpadami komunalnymi w Łodzi</dc:title>
  <dc:creator>Tomasz Boczek</dc:creator>
  <cp:lastModifiedBy>Agnieszka Rzeńca</cp:lastModifiedBy>
  <cp:revision>70</cp:revision>
  <cp:lastPrinted>2023-03-10T13:13:55Z</cp:lastPrinted>
  <dcterms:created xsi:type="dcterms:W3CDTF">2023-02-27T10:33:50Z</dcterms:created>
  <dcterms:modified xsi:type="dcterms:W3CDTF">2023-03-17T15:18:53Z</dcterms:modified>
</cp:coreProperties>
</file>